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6858000" cx="12192000"/>
  <p:notesSz cx="6858000" cy="9144000"/>
  <p:embeddedFontLst>
    <p:embeddedFont>
      <p:font typeface="Quattrocento Sans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17E31F8-EF16-42B6-88BB-BFB14F2B582D}">
  <a:tblStyle styleId="{F17E31F8-EF16-42B6-88BB-BFB14F2B582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QuattrocentoSans-regular.fntdata"/><Relationship Id="rId50" Type="http://schemas.openxmlformats.org/officeDocument/2006/relationships/slide" Target="slides/slide44.xml"/><Relationship Id="rId53" Type="http://schemas.openxmlformats.org/officeDocument/2006/relationships/font" Target="fonts/QuattrocentoSans-italic.fntdata"/><Relationship Id="rId52" Type="http://schemas.openxmlformats.org/officeDocument/2006/relationships/font" Target="fonts/QuattrocentoSans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Quattrocento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Introduce yourself and how long you have used POTACAT.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expectations: "Everything I am going to show you is the real program, running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live. At the end I will pull out my phone and key the radio at my house from up here."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Housekeeping: tell them you will share the download link at the end, so nobody has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scramble for a pen right now.</a:t>
            </a:r>
            <a:endParaRPr/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agreement here before you sell anything. Everybody in the room has done exactly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this. Ask: "Show of hands, who has lost a park because they were still typing?"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rush this slide. The whole rest of the talk is the answer to it.</a:t>
            </a:r>
            <a:endParaRPr/>
          </a:p>
        </p:txBody>
      </p:sp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the headline out loud, slowly. Then say: "Everything else in this talk is 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detail of that one sentence."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someone asks "what does it cost" right now, answer immediately: the program 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 and open source. Do not make them wait.</a:t>
            </a:r>
            <a:endParaRPr/>
          </a:p>
        </p:txBody>
      </p:sp>
      <p:sp>
        <p:nvSpPr>
          <p:cNvPr id="103" name="Google Shape;103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the "aha" slide. Pause on it and let them read.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 out with the cursor, in this order: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1. The green POTA tags and the purple DX cluster tags — these are DIFFERENT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networks, merged into one list.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2. The park reference column with the green NEW badge — parks you have never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worked.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3. The AGE column — how fresh the spot is.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4. The distance, computed from YOUR grid square.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say the line at the bottom of the slide.</a:t>
            </a:r>
            <a:endParaRPr/>
          </a:p>
        </p:txBody>
      </p:sp>
      <p:sp>
        <p:nvSpPr>
          <p:cNvPr id="111" name="Google Shape;111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Say the word "free" out loud. This crowd assumes a catch, and there isn't one.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straight about the only paid piece: POTACAT Cloud. Remote operating on your own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home network, or over Tailscale, costs nothing. Cloud is for the case where your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internet provider makes it impossible — we will come back to that at the end.</a:t>
            </a:r>
            <a:endParaRPr/>
          </a:p>
        </p:txBody>
      </p:sp>
      <p:sp>
        <p:nvSpPr>
          <p:cNvPr id="121" name="Google Shape;121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message of this slide is "your radio is on this list."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someone shouts out a model, the answer is almost always yes. Tell them: when 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doubt, start with "Other Rig (Hamlib)" and search for your model.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get pulled into a 10-minute serial-port debugging session in front of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room. Offer to sit down with them afterward — that offer alone sells the program.</a:t>
            </a:r>
            <a:endParaRPr/>
          </a:p>
        </p:txBody>
      </p:sp>
      <p:sp>
        <p:nvSpPr>
          <p:cNvPr id="155" name="Google Shape;155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license-class question is a bigger deal than it sounds. Technicians love it --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stop chasing spots they cannot legally answer. Generals stop chasing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Extra-only portion of the band.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 them: this takes about ninety seconds and then the program leaves you alone.</a:t>
            </a:r>
            <a:endParaRPr/>
          </a:p>
        </p:txBody>
      </p:sp>
      <p:sp>
        <p:nvSpPr>
          <p:cNvPr id="166" name="Google Shape;166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slide, quick pass.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practical tip: set the band before you sit down. If you are working 20 metres,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put it on 20 metres and the noise disappears from your screen.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the "Radio" option at the top — that follows whatever band your radio 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actually on, which is a nice touch once you trust it.</a:t>
            </a:r>
            <a:endParaRPr/>
          </a:p>
        </p:txBody>
      </p:sp>
      <p:sp>
        <p:nvSpPr>
          <p:cNvPr id="184" name="Google Shape;184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important part is not the filter — it is what happens when you click a spot.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POTACAT sets your RADIO's mode too. Click a CW spot and the rig goes to CW with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 filter width. Click an SSB spot and it goes to the correct sideband for that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band. You never end up listening to a CW signal in wide SSB again.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Mention the CW offset setting: POTACAT can add your preferred offset automatically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 the tone lands where your ear likes it.</a:t>
            </a:r>
            <a:endParaRPr/>
          </a:p>
        </p:txBody>
      </p:sp>
      <p:sp>
        <p:nvSpPr>
          <p:cNvPr id="195" name="Google Shape;195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Walk the list out loud: POTA. SOTA. WWFF — flora and fauna. LLOTA — lighthouses.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WWBOTA — bunkers. GMA — mountains. The DX cluster. The Reverse Beacon Network.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DXpeditions from Club Log.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the advice that actually matters for a new user: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START WITH POTA ONLY.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first-timer who turns everything on gets a firehose and closes the program. Add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source at a time as the screen starts to feel comfortable.</a:t>
            </a:r>
            <a:endParaRPr/>
          </a:p>
        </p:txBody>
      </p:sp>
      <p:sp>
        <p:nvSpPr>
          <p:cNvPr id="206" name="Google Shape;206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watchlist is the sleeper feature in this whole program. Put your buddy's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callsign in there and POTACAT will tell you when he is on the air — on ANY of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sources, not just POTA.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"Hide QRT spots" is on by default and quietly saves you from calling people who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already packed up.</a:t>
            </a:r>
            <a:endParaRPr/>
          </a:p>
        </p:txBody>
      </p:sp>
      <p:sp>
        <p:nvSpPr>
          <p:cNvPr id="217" name="Google Shape;217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 out the AGE column specifically. New users chase forty-five-minute-old spots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then wonder why nobody comes back. If it says 25s, they are on the air right now.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Also point out: distance and beam heading are computed from YOUR grid, and you can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drag the column edges and hide columns you do not care about (right-click the header).</a:t>
            </a:r>
            <a:endParaRPr/>
          </a:p>
        </p:txBody>
      </p:sp>
      <p:sp>
        <p:nvSpPr>
          <p:cNvPr id="234" name="Google Shape;234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4" name="Google Shape;244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map sells the program to people who do not think in numbers. Let it sit on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screen for a few seconds before you talk.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 at the shaded area on the right — that is night. That is the grey line. Once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see it, you stop calling stations on the wrong side of the terminator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wondering why they cannot hear you.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Green pins are POTA. Orange is SOTA. Purple is the DX cluster. Click any pin and you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the callsign, frequency, distance, and a Tune button right in the balloon.</a:t>
            </a:r>
            <a:endParaRPr/>
          </a:p>
        </p:txBody>
      </p:sp>
      <p:sp>
        <p:nvSpPr>
          <p:cNvPr id="245" name="Google Shape;245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Google Shape;255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they run two monitors, this is the slide that matters. The map, the logbook,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FT8 window, and the VFO can all be torn off into separate windows and dragged to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screen. POTACAT remembers where you put them and reopens them there.</a:t>
            </a:r>
            <a:endParaRPr/>
          </a:p>
        </p:txBody>
      </p:sp>
      <p:sp>
        <p:nvSpPr>
          <p:cNvPr id="256" name="Google Shape;256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one always gets a reaction, because nobody expects it.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pitch: "Pour a cup of coffee, sit back, and let the radio go find the pileups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you."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 at the highlighted row in the screenshot — that is the spot it is parked 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 now, and the frequency at the bottom of the window is where the radio actually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went.</a:t>
            </a:r>
            <a:endParaRPr/>
          </a:p>
        </p:txBody>
      </p:sp>
      <p:sp>
        <p:nvSpPr>
          <p:cNvPr id="267" name="Google Shape;267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anyone whose radio lives in the basement or the garage, this is the "I can see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from my chair" slide.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the PTT and LOG buttons at the top, and the CW macro row. That CW row is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same one you get on the phone later in this talk — which is how somebody ends up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sending code from a park bench.</a:t>
            </a:r>
            <a:endParaRPr/>
          </a:p>
        </p:txBody>
      </p:sp>
      <p:sp>
        <p:nvSpPr>
          <p:cNvPr id="285" name="Google Shape;285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this up as a genuine change in the hobby, because it is. Everyone in that room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spent decades with no way to answer this question except asking somebody.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Then: two networks do the listening. The Reverse Beacon Network hears your CW. PSK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Reporter hears your FT8 and other digital signals. POTACAT reads both.</a:t>
            </a:r>
            <a:endParaRPr/>
          </a:p>
        </p:txBody>
      </p:sp>
      <p:sp>
        <p:nvSpPr>
          <p:cNvPr id="296" name="Google Shape;296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3" name="Google Shape;303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a couple of lines off the table out loud — callsign, distance, signal report.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"That station in Montserrat, eighteen hundred miles, heard me at minus fourteen."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the use that sells it: change antennas, call again, and watch the map change.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 is antenna testing without needing a second operator on the other end.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sources feed this view: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PSK Reporter, shown here, for FT8 and the digital modes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RBN, the skimmer network, for your CW — same map, band-coloured dots, with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your keying speed and signal-to-noise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FOR THE PRESENTER: the RBN half of this map only fills in after you have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actually called CQ on CW. Call CQ for a minute before the meeting and it will be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populated when you get here.</a:t>
            </a:r>
            <a:endParaRPr/>
          </a:p>
        </p:txBody>
      </p:sp>
      <p:sp>
        <p:nvSpPr>
          <p:cNvPr id="304" name="Google Shape;304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4" name="Google Shape;314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p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anyone who has ever fought WSJT-X audio routing, this is the biggest slide 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deck. Say the words slowly: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"No virtual audio cable."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Let that land. Then walk the screen: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Left: the decodes. Green rows are stations calling CQ.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The flags and countries are filled in for you.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Right: a map with the grid squares of everyone you are hearing.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Bottom: the waterfall.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FT4 and FT2 work the same way.</a:t>
            </a:r>
            <a:endParaRPr/>
          </a:p>
        </p:txBody>
      </p:sp>
      <p:sp>
        <p:nvSpPr>
          <p:cNvPr id="322" name="Google Shape;322;p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2" name="Google Shape;332;p2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oversell automation to this crowd — some of them are suspicious of it,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rightly so. Frame it exactly as the last bullet says: it types for you, you decide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 to work.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somebody asks about fully automatic operation: yes, that exists, it is hidden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behind an unlock, and it has an attended-operator timer built in because Part 97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expects a control operator to be present. Do not dwell on it.</a:t>
            </a:r>
            <a:endParaRPr/>
          </a:p>
        </p:txBody>
      </p:sp>
      <p:sp>
        <p:nvSpPr>
          <p:cNvPr id="333" name="Google Shape;333;p2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2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 slide for the antenna builders and the QRP crowd.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pitch: "This is the cheapest antenna test in amateur radio, and it runs while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sleep."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Emphasise how little power it uses — this is a propagation and antenna experiment,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a contest. Under a watt gets across the Atlantic, as you can see here.</a:t>
            </a:r>
            <a:endParaRPr/>
          </a:p>
        </p:txBody>
      </p:sp>
      <p:sp>
        <p:nvSpPr>
          <p:cNvPr id="343" name="Google Shape;343;p2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2" name="Google Shape;352;p2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Quick pass, do not linger — this is a "and there is more in the box" slide.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JS8   — keyboard-to-keyboard chat, messaging, even APRS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PSK31 — the classic, with editable macros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SSTV  — send and receive pictures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FreeDV — digital voice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CW    — a real keyer with a paddle, or send from the keyboard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Bandspread and the SWL/HF Net directory are in there too — the net directory 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worth a mention if your club runs a net.</a:t>
            </a:r>
            <a:endParaRPr/>
          </a:p>
        </p:txBody>
      </p:sp>
      <p:sp>
        <p:nvSpPr>
          <p:cNvPr id="353" name="Google Shape;353;p2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3" name="Google Shape;363;p2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JS8 is the conversational cousin of FT8: same weak-signal robustness, but you type real messages to real people. POTACAT decodes and transmits it natively. Open it from More, then JS8, press Start.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 out: heartbeats, directed messages, and the mailbox keep running while you are away from the desk.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Screenshot came from the other deck (light mode, your station). Recapture at full resolution if you want it sharper.</a:t>
            </a:r>
            <a:endParaRPr/>
          </a:p>
        </p:txBody>
      </p:sp>
      <p:sp>
        <p:nvSpPr>
          <p:cNvPr id="364" name="Google Shape;364;p2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4" name="Google Shape;374;p2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Half the room chases contests and half the room avoids them. Say that out loud --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gets a laugh and it makes the point that this slide serves both groups.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 events and operating events show up here too, which is how you find things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like the lighthouse weekend or a special-event station.</a:t>
            </a:r>
            <a:endParaRPr/>
          </a:p>
        </p:txBody>
      </p:sp>
      <p:sp>
        <p:nvSpPr>
          <p:cNvPr id="375" name="Google Shape;375;p2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4" name="Google Shape;384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1" name="Google Shape;391;p3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 out that everything on this form except the signal report was filled in by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program. That is the point of the slide.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"Past QSOs" panel at the bottom tells you whether you have worked this station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before, and when — so you know if it is a dupe before you call.</a:t>
            </a:r>
            <a:endParaRPr/>
          </a:p>
        </p:txBody>
      </p:sp>
      <p:sp>
        <p:nvSpPr>
          <p:cNvPr id="392" name="Google Shape;392;p3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2" name="Google Shape;402;p3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line that matters to this audience: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"Your log is a plain ADIF file on your own computer. It is yours. It is not locked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inside somebody's cloud service."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the footer: total QSOs, how many unique callsigns, the breakdown by band and by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mode. And it exports standard ADIF, so it uploads to LoTW, eQSL, Club Log, POTA,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SOTA like any other log.</a:t>
            </a:r>
            <a:endParaRPr/>
          </a:p>
        </p:txBody>
      </p:sp>
      <p:sp>
        <p:nvSpPr>
          <p:cNvPr id="403" name="Google Shape;403;p3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3" name="Google Shape;413;p3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THE SLIDE THAT DEFUSES THE ONLY REAL OBJECTION IN THE TALK.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are loyal to their logging program, and they should be. So say it plainly: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"POTACAT is not trying to replace your logbook. As you log each contact, it hands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it straight to the program you already use."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also works the other way: you can import your existing log — from any of these,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any ADIF file — so POTACAT knows which parks you have already worked and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badges are accurate from day one.</a:t>
            </a:r>
            <a:endParaRPr/>
          </a:p>
        </p:txBody>
      </p:sp>
      <p:sp>
        <p:nvSpPr>
          <p:cNvPr id="414" name="Google Shape;414;p3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3" name="Google Shape;453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0" name="Google Shape;460;p3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whole ECHOCAT idea in one picture. Point at the TV: that is the shack computer running POTACAT, connected to the radio, doing all the work. Point at the remote: that is your phone. It only sends button presses and gets the picture and audio back.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 nothing heavy runs on the phone, it works on any old phone or browser, and if the phone drops off the shack keeps running.</a:t>
            </a:r>
            <a:endParaRPr/>
          </a:p>
        </p:txBody>
      </p:sp>
      <p:sp>
        <p:nvSpPr>
          <p:cNvPr id="461" name="Google Shape;461;p3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9" name="Google Shape;489;p3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Walk the screen: the spot list on the left, exactly the spots you saw earlier, with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same park references and NEW badges. On the right, the VFO, the tuning dial,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band buttons. Across the top: Map, Log, Logbook, Activator, FT8, Directory, SSTV.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"Tap to Connect Audio" at the bottom is the one button that turns on receive audio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your microphone.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Nothing was installed to make this work. It is served by the copy of POTACAT running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the radio.</a:t>
            </a:r>
            <a:endParaRPr/>
          </a:p>
        </p:txBody>
      </p:sp>
      <p:sp>
        <p:nvSpPr>
          <p:cNvPr id="490" name="Google Shape;490;p3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0" name="Google Shape;500;p3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the paid piece, and it is worth saying the number out loud: $9.99, once, on both stores. Everything on the left is in that price. Walk the four phones: rig controls (the buttons you actually reach for), SSTV (snap a photo, bounce it off the ionosphere), conditions, and the net directory for the long drive.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the honest line at the bottom: POTACAT Cloud is a separate subscription and only matters when you are away from your own network. Nobody in the room needs it to try the app tonight.</a:t>
            </a:r>
            <a:endParaRPr/>
          </a:p>
        </p:txBody>
      </p:sp>
      <p:sp>
        <p:nvSpPr>
          <p:cNvPr id="501" name="Google Shape;501;p3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9" name="Google Shape;529;p3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 down these quickly — the list itself is the point. Most of the room assumes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"remote" means "I can see the frequency." It does not. It means you can work the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 and log it.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Guest Pass is worth a beat: you can hand your radio to another operator for a set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without giving away your credentials. Good for an Elmer letting a new ham try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HF, or covering a net while you are away.</a:t>
            </a:r>
            <a:endParaRPr/>
          </a:p>
        </p:txBody>
      </p:sp>
      <p:sp>
        <p:nvSpPr>
          <p:cNvPr id="530" name="Google Shape;530;p3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5" name="Google Shape;565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2" name="Google Shape;572;p4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Push the Discord hard. A new user who joins it sticks around, because when they get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stuck somebody answers within the hour — often the author.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open the floor. The most common questions are on the next slide, with answers,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 you can flip to it if you need a prompt.</a:t>
            </a:r>
            <a:endParaRPr/>
          </a:p>
        </p:txBody>
      </p:sp>
      <p:sp>
        <p:nvSpPr>
          <p:cNvPr id="573" name="Google Shape;573;p4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3" name="Google Shape;593;p4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this slide up during questions — it doubles as your cheat sheet.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more that comes up and is not on the slide: "I don't do POTA." Neither do a lot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users. The DX cluster, RBN, propagation maps, FT8, WSPR, logging, conditions and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remote control have nothing to do with parks.</a:t>
            </a:r>
            <a:endParaRPr/>
          </a:p>
        </p:txBody>
      </p:sp>
      <p:sp>
        <p:nvSpPr>
          <p:cNvPr id="594" name="Google Shape;594;p4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4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0" name="Google Shape;620;p4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Leave this up during the rest of Q&amp;A.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can, stay afterward and sit down with anyone who wants help connecting their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radio. One successful setup at the meeting turns into three more members running it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next month.</a:t>
            </a:r>
            <a:endParaRPr/>
          </a:p>
        </p:txBody>
      </p:sp>
      <p:sp>
        <p:nvSpPr>
          <p:cNvPr id="621" name="Google Shape;621;p4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8" name="Google Shape;628;p4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Leave this up during the rest of Q&amp;A.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can, stay afterward and sit down with anyone who wants help connecting their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radio. One successful setup at the meeting turns into three more members running it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next month.</a:t>
            </a:r>
            <a:endParaRPr/>
          </a:p>
        </p:txBody>
      </p:sp>
      <p:sp>
        <p:nvSpPr>
          <p:cNvPr id="629" name="Google Shape;629;p4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4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6" name="Google Shape;636;p4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Leave this up during the rest of Q&amp;A.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can, stay afterward and sit down with anyone who wants help connecting their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radio. One successful setup at the meeting turns into three more members running it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next month.</a:t>
            </a:r>
            <a:endParaRPr/>
          </a:p>
        </p:txBody>
      </p:sp>
      <p:sp>
        <p:nvSpPr>
          <p:cNvPr id="637" name="Google Shape;637;p4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051560" y="1965960"/>
            <a:ext cx="731520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Hunt faster. Operate anywhere.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051560" y="5669280"/>
            <a:ext cx="10058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8E9AB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CREATOR - Casey Stanton, K3SBP    </a:t>
            </a:r>
            <a:endParaRPr b="0" i="0" sz="1500" u="none" cap="none" strike="noStrike">
              <a:solidFill>
                <a:srgbClr val="8E9AB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8E9AB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8E9AB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PRESENTED BY- John Blundell, M1RTB</a:t>
            </a:r>
            <a:endParaRPr b="0" i="0" sz="1500" u="none" cap="none" strike="noStrike">
              <a:solidFill>
                <a:srgbClr val="8E9AB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logo-crop.png"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8472" y="1894660"/>
            <a:ext cx="3017520" cy="2337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-21102" y="3939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How we hunt parks today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685800" y="2254204"/>
            <a:ext cx="10789920" cy="31085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The POTA page open in one browser tab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The DX cluster in another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Reverse Beacon Network and PSK Reporter open to see if you're getting 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Squint at the screen, read off the frequency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Reach over and dial it in by hand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Check the mode. Fix the mode.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A1A2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•  ...they finished and left or the signal is too weak to hear</a:t>
            </a:r>
            <a:endParaRPr b="0" i="0" sz="2100" u="none" cap="none" strike="noStrike">
              <a:solidFill>
                <a:srgbClr val="1A1A2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685800" y="5806440"/>
            <a:ext cx="10789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It's slow, and if you have limited time on the radio, you spend more of it hunting than in a QSO.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1097280" y="1682700"/>
            <a:ext cx="10698480" cy="3949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 gives you…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Every spot on one screen.</a:t>
            </a:r>
            <a:b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One click tunes your radio.</a:t>
            </a:r>
            <a:endParaRPr b="1" i="0" sz="3400" u="none" cap="none" strike="noStrike">
              <a:solidFill>
                <a:srgbClr val="16213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need for WSJT-X, JS8Call, or WSPR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i="0" sz="3400" u="none" cap="none" strike="noStrike">
              <a:solidFill>
                <a:srgbClr val="16213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Free. Windows, Mac, Linux, and Raspberry Pi. Works with 200+ radios.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1097280" y="1051560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685800" y="363751"/>
            <a:ext cx="6035040" cy="41549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Main View</a:t>
            </a:r>
            <a:endParaRPr b="1" i="0" sz="2700" u="none" cap="none" strike="noStrik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16-table.png" id="117" name="Google Shape;11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932" y="1252728"/>
            <a:ext cx="9721088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HONEST ANSWER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What it costs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685800" y="1810512"/>
            <a:ext cx="341376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685800" y="181051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941832" y="2011680"/>
            <a:ext cx="295656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program: free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Open source, GPLv3. No trial, no nag screen, no unlock code.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4373880" y="1810512"/>
            <a:ext cx="341376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4373880" y="181051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7"/>
          <p:cNvSpPr txBox="1"/>
          <p:nvPr/>
        </p:nvSpPr>
        <p:spPr>
          <a:xfrm>
            <a:off x="4629912" y="2011680"/>
            <a:ext cx="295656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account needed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On your own home network everything works with no sign-up at all.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8061960" y="1810512"/>
            <a:ext cx="341376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8061960" y="181051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8317992" y="2011680"/>
            <a:ext cx="295656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Runs on your Shack Computer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extra hardware to buy. It runs on the computer already sitting next to your radio.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685800" y="4027932"/>
            <a:ext cx="341376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685800" y="402793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941832" y="4229100"/>
            <a:ext cx="295656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Windows, Mac, Linux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Intel and ARM. One download page, pick your machine.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4373880" y="4027932"/>
            <a:ext cx="341376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4373880" y="402793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4629912" y="4229100"/>
            <a:ext cx="295656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Phone app: $9.99, once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ECHOCAT for iPhone and Android. POTACAT Cloud, for from-anywhere access, is a separate optional subscription.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8061960" y="4027932"/>
            <a:ext cx="341376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8061960" y="402793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8317992" y="4229100"/>
            <a:ext cx="295656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Supported by hams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Active Discord, frequent updates, the author answers questions himself.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1051560" y="2286000"/>
            <a:ext cx="10058400" cy="1190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Setting up your radio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If you can CAT control your radio, POTACAT will work!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RADIO SETUP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Pick your lane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1" name="Google Shape;161;p19"/>
          <p:cNvGraphicFramePr/>
          <p:nvPr/>
        </p:nvGraphicFramePr>
        <p:xfrm>
          <a:off x="685800" y="18105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{F17E31F8-EF16-42B6-88BB-BFB14F2B582D}</a:tableStyleId>
              </a:tblPr>
              <a:tblGrid>
                <a:gridCol w="4076200"/>
                <a:gridCol w="3596650"/>
                <a:gridCol w="3117100"/>
              </a:tblGrid>
              <a:tr h="639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FFFFFF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If you have...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16213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FFFFFF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Choose this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16213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FFFFFF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Notes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16213E"/>
                    </a:solidFill>
                  </a:tcPr>
                </a:tc>
              </a:tr>
              <a:tr h="67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6213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FlexRadio 6000/8000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FlexRadio (SmartSDR)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Nothing else to install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</a:tr>
              <a:tr h="67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6213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Icom, Yaesu, Kenwood, most rigs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Other Rig (Hamlib)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200+ models, built in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2F5F9"/>
                    </a:solidFill>
                  </a:tcPr>
                </a:tc>
              </a:tr>
              <a:tr h="67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6213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QRP Labs QMX/QDX, Elecraft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Serial CAT (Kenwood)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Straight USB cable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</a:tr>
              <a:tr h="67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6213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Elecraft K4, networked Icom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IP / Network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Over Ethernet or Wi-Fi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2F5F9"/>
                    </a:solidFill>
                  </a:tcPr>
                </a:tc>
              </a:tr>
              <a:tr h="67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6213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Already running flrig or a Pi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rigctld Network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rgbClr val="1A1A2E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Point it at flrig</a:t>
                      </a:r>
                      <a:endParaRPr sz="1400" u="none" cap="none" strike="noStrike"/>
                    </a:p>
                  </a:txBody>
                  <a:tcPr marT="45725" marB="45725" marR="128025" marL="1280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2" name="Google Shape;162;p19"/>
          <p:cNvSpPr txBox="1"/>
          <p:nvPr/>
        </p:nvSpPr>
        <p:spPr>
          <a:xfrm>
            <a:off x="685800" y="6035040"/>
            <a:ext cx="107899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Hamlib is bundled. There is nothing separate to download.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GETTING STARTED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685800" y="786384"/>
            <a:ext cx="107899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When You First Launch POTACAT…</a:t>
            </a:r>
            <a:endParaRPr b="1" i="0" sz="3400" u="none" cap="none" strike="noStrike">
              <a:solidFill>
                <a:srgbClr val="16213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685800" y="1915650"/>
            <a:ext cx="1078992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callsign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Used for logging, the DX cluster, and the Reverse Beacon Network.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grid square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 it can show you distance and beam heading to every spot.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Miles or kilometers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preference. </a:t>
            </a:r>
            <a:endParaRPr b="0" i="0" sz="1900" u="none" cap="none" strike="noStrike">
              <a:solidFill>
                <a:srgbClr val="555D6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license class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 it can hide spots you are not licensed to 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685800" y="5989320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Press F11 any time to get this screen back.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1051560" y="2286000"/>
            <a:ext cx="10058400" cy="1190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Band, Mode, and Spots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Three menus control everything you see on the screen.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2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Band menu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6949440" y="490485"/>
            <a:ext cx="4572000" cy="20774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160 metres through 70 centimetres, or All.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2-band.png" id="191" name="Google Shape;19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932" y="1252728"/>
            <a:ext cx="9721088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3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3"/>
          <p:cNvSpPr txBox="1"/>
          <p:nvPr/>
        </p:nvSpPr>
        <p:spPr>
          <a:xfrm>
            <a:off x="685800" y="0"/>
            <a:ext cx="6035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Mode menu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6949440" y="490485"/>
            <a:ext cx="4572000" cy="20774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CW, SSB, FT8/FT4/FT2, FM, FreeDV, JS8, RTTY, PSK31.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2-mode-zoom.png" id="202" name="Google Shape;20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4440" y="1253937"/>
            <a:ext cx="9720072" cy="5465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4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4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4"/>
          <p:cNvSpPr txBox="1"/>
          <p:nvPr/>
        </p:nvSpPr>
        <p:spPr>
          <a:xfrm>
            <a:off x="685800" y="0"/>
            <a:ext cx="6035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Where the spots come from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4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Turn on only what you chase. Everything is merged and de-duplicated into one list.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3-sources-zoom.png" id="213" name="Google Shape;21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4440" y="1255569"/>
            <a:ext cx="9720072" cy="5462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5"/>
          <p:cNvSpPr txBox="1"/>
          <p:nvPr/>
        </p:nvSpPr>
        <p:spPr>
          <a:xfrm>
            <a:off x="685800" y="786384"/>
            <a:ext cx="107899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Filters that save time</a:t>
            </a:r>
            <a:endParaRPr b="1" i="0" sz="3400" u="none" cap="none" strike="noStrike">
              <a:solidFill>
                <a:srgbClr val="16213E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1" name="Google Shape;221;p25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5"/>
          <p:cNvSpPr txBox="1"/>
          <p:nvPr/>
        </p:nvSpPr>
        <p:spPr>
          <a:xfrm>
            <a:off x="685800" y="1856232"/>
            <a:ext cx="484632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Hide worked parks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Import your POTA CSV once. Parks you already have disappear.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Show NEW parks at top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Parks you have never worked float to the top with a green badge.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Hide out-of-privilege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Never chase a spot you cannot legally answer.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Watchlist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Type in a callsign, get a star and an alert when they show up anywhere.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4-filters-zoom.png" id="223" name="Google Shape;22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0720" y="2385822"/>
            <a:ext cx="5760720" cy="327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6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 txBox="1"/>
          <p:nvPr/>
        </p:nvSpPr>
        <p:spPr>
          <a:xfrm>
            <a:off x="1051560" y="2286000"/>
            <a:ext cx="10058400" cy="1190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Table, Map, and Scan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Two ways to look at the same truth — and one way to let the radio hunt.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7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7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7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Table view: the working list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7"/>
          <p:cNvSpPr txBox="1"/>
          <p:nvPr/>
        </p:nvSpPr>
        <p:spPr>
          <a:xfrm>
            <a:off x="6949440" y="490485"/>
            <a:ext cx="4572000" cy="20774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Sort any column. Colour-coded by source..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6-table.png" id="241" name="Google Shape;24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932" y="1252728"/>
            <a:ext cx="9721088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8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8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8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Map view: the picture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Every spot where it actually is, your home QTH, and the grey line moving across the map.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7-map.png" id="252" name="Google Shape;25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932" y="1252728"/>
            <a:ext cx="9721088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9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9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9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2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Both at once, or on a second screen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9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Press S for split view. Or pop the map, the logbook, or FT8 into their own windows.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8-split.png" id="263" name="Google Shape;26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932" y="1252728"/>
            <a:ext cx="9721088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0"/>
          <p:cNvSpPr txBox="1"/>
          <p:nvPr/>
        </p:nvSpPr>
        <p:spPr>
          <a:xfrm>
            <a:off x="685800" y="475488"/>
            <a:ext cx="1078992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3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Scan: let the radio do the hunting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0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9-scan.png" id="273" name="Google Shape;27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2563463"/>
            <a:ext cx="5532120" cy="3111817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4" name="Google Shape;274;p30"/>
          <p:cNvSpPr txBox="1"/>
          <p:nvPr/>
        </p:nvSpPr>
        <p:spPr>
          <a:xfrm>
            <a:off x="6629400" y="1856232"/>
            <a:ext cx="484632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Press Space, or click Scan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 steps through every spot on your filtered list.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It pauses on each 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Seven seconds by default. Set it to whatever suits your ear.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Hear something? Press Space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Scan stops and the radio stays right there. Work them.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Mark a spot Skip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Scan passes it by next time around.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1"/>
          <p:cNvSpPr txBox="1"/>
          <p:nvPr/>
        </p:nvSpPr>
        <p:spPr>
          <a:xfrm>
            <a:off x="1051560" y="2286000"/>
            <a:ext cx="10058400" cy="23185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7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VFO, conditions, and propagation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dial you can read across the room, and proof of where you are getting out.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2"/>
          <p:cNvSpPr txBox="1"/>
          <p:nvPr/>
        </p:nvSpPr>
        <p:spPr>
          <a:xfrm>
            <a:off x="685800" y="475488"/>
            <a:ext cx="1078992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3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89" name="Google Shape;289;p32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dial that is not on the radio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2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2"/>
          <p:cNvSpPr txBox="1"/>
          <p:nvPr/>
        </p:nvSpPr>
        <p:spPr>
          <a:xfrm>
            <a:off x="3278300" y="1856232"/>
            <a:ext cx="819742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Readable from across the room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frequency in numbers you can see from the recliner.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Everything you actually reach for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Band, mode, filter width, power, S-meter, SWR, ATU, noise blanker.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Send CW from the keyboard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Type it, or hit a macro: CQ, your call, 599, QRL, 73.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Save VFO profiles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"20m CW", "40m CW" — one click puts you back where you like to sit.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same window runs on your phone.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1-vfo-centred.png" id="292" name="Google Shape;29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544" y="1810512"/>
            <a:ext cx="1851836" cy="461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3"/>
          <p:cNvSpPr txBox="1"/>
          <p:nvPr/>
        </p:nvSpPr>
        <p:spPr>
          <a:xfrm>
            <a:off x="1097280" y="3151554"/>
            <a:ext cx="100584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"Is my signal actually getting out?"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3"/>
          <p:cNvSpPr/>
          <p:nvPr/>
        </p:nvSpPr>
        <p:spPr>
          <a:xfrm>
            <a:off x="1097280" y="1600200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4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4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4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Proof of where you land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4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Every station that decoded you, on a map, with signal report and distance. This is one afternoon on 20 metres.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4-psk.png" id="311" name="Google Shape;31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932" y="1252728"/>
            <a:ext cx="9721088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5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5"/>
          <p:cNvSpPr txBox="1"/>
          <p:nvPr/>
        </p:nvSpPr>
        <p:spPr>
          <a:xfrm>
            <a:off x="1051560" y="2286000"/>
            <a:ext cx="10058400" cy="157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Digital modes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FT8, JS8, WSPR, and the rest — built in, with no second program.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6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6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6"/>
          <p:cNvSpPr txBox="1"/>
          <p:nvPr/>
        </p:nvSpPr>
        <p:spPr>
          <a:xfrm>
            <a:off x="685800" y="219456"/>
            <a:ext cx="60350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FT8 / FT4 / FT2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FT8, FT4 and FT2 are built 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 WSJT-X. No JTAlert. No virtual audio cable. No second program at all.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5-ft8.png" id="329" name="Google Shape;32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2946" y="1252728"/>
            <a:ext cx="6263060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FT8 SEQUENCING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7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Double-click, and it works the QSO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7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7"/>
          <p:cNvSpPr txBox="1"/>
          <p:nvPr/>
        </p:nvSpPr>
        <p:spPr>
          <a:xfrm>
            <a:off x="685800" y="1810512"/>
            <a:ext cx="10789920" cy="4498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Double-click a station and POTACAT answers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It sends the report, sends 73, and logs the contact — the full sequence, the same one WSJT-X follows.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It hears stations a plain decoder misses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Weak and late-arriving signals get recovered, so marginal replies still complete.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Park activators get logged with the park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Work a park on FT8 and the reference goes into the log automatically.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 still choose who to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It types for you. It does not decide for you.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8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WSPR: your antenna’s report card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8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8-wspr.png" id="348" name="Google Shape;34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340" y="1810512"/>
            <a:ext cx="5289039" cy="4617720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49" name="Google Shape;349;p38"/>
          <p:cNvSpPr txBox="1"/>
          <p:nvPr/>
        </p:nvSpPr>
        <p:spPr>
          <a:xfrm>
            <a:off x="6629400" y="1856232"/>
            <a:ext cx="484632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Under one watt, overnight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By morning you know exactly where your antenna plays.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It listens and it reports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Who heard you, how far, on which band — uploaded to WSPRnet for you.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Miles per watt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 this screenshot: England, 3,434 miles, at 17,200 miles per watt.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Band hopping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Let it walk the bands on its own and tell you which one is really open.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9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9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9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9"/>
          <p:cNvSpPr txBox="1"/>
          <p:nvPr/>
        </p:nvSpPr>
        <p:spPr>
          <a:xfrm>
            <a:off x="685800" y="219456"/>
            <a:ext cx="60350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MORE MODES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And the rest of the digital shelf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39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JS8, PSK31, SSTV, FreeDV, and a CW keyer — all built in, no extra software.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9-more-zoom.png" id="360" name="Google Shape;36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4440" y="1253014"/>
            <a:ext cx="9720072" cy="546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40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40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40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JS8 is built in too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0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Keyboard-to-keyboard text over HF. No JS8Call to install, no virtual audio cable.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am-slide22-Picture_2.png" id="371" name="Google Shape;37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8705" y="1252728"/>
            <a:ext cx="8091541" cy="546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1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Know what is on this weekend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41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9-contests.png" id="380" name="Google Shape;38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2563463"/>
            <a:ext cx="5532120" cy="3111817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81" name="Google Shape;381;p41"/>
          <p:cNvSpPr txBox="1"/>
          <p:nvPr/>
        </p:nvSpPr>
        <p:spPr>
          <a:xfrm>
            <a:off x="6629400" y="1856232"/>
            <a:ext cx="484632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Live now, this weekend, this week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running calendar of what is on the air right now and what is coming.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 20 metres stops being a mystery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When the band is wall-to-wall, you know why before you blame your radio.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Chase them or avoid them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Either way, do not be surprised by them.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Tap any row for the sponsor and the rules.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4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42"/>
          <p:cNvSpPr txBox="1"/>
          <p:nvPr/>
        </p:nvSpPr>
        <p:spPr>
          <a:xfrm>
            <a:off x="1051560" y="2286000"/>
            <a:ext cx="10058400" cy="157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Logging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 it once. It goes everywhere you already keep your log.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3"/>
          <p:cNvSpPr txBox="1"/>
          <p:nvPr/>
        </p:nvSpPr>
        <p:spPr>
          <a:xfrm>
            <a:off x="685800" y="475488"/>
            <a:ext cx="1078992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3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96" name="Google Shape;396;p43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 the contact without typing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43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0-logqso.png" id="398" name="Google Shape;39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8106" y="1810512"/>
            <a:ext cx="4155948" cy="4617720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99" name="Google Shape;399;p43"/>
          <p:cNvSpPr txBox="1"/>
          <p:nvPr/>
        </p:nvSpPr>
        <p:spPr>
          <a:xfrm>
            <a:off x="5577840" y="1856232"/>
            <a:ext cx="589788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Click Log on any spot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Callsign, name, frequency, band, mode, date, time, and power are already 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park comes with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Reference and park name, filled in from the spot.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operator’s name comes from QRZ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 you can greet them properly before you log them.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 type the signal report. Press Enter.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That is the whole job.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4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4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4"/>
          <p:cNvSpPr txBox="1"/>
          <p:nvPr/>
        </p:nvSpPr>
        <p:spPr>
          <a:xfrm>
            <a:off x="685800" y="219456"/>
            <a:ext cx="603504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2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logbook, built 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4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Search it, sort it, fix a typo by clicking the cell, export ADIF any time. Press F2.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31-logbook.png" id="410" name="Google Shape;41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" y="1775152"/>
            <a:ext cx="11457432" cy="4423263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45"/>
          <p:cNvSpPr txBox="1"/>
          <p:nvPr/>
        </p:nvSpPr>
        <p:spPr>
          <a:xfrm>
            <a:off x="685800" y="475488"/>
            <a:ext cx="1078992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3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18" name="Google Shape;418;p45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 once. It goes everywhere.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45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45"/>
          <p:cNvSpPr txBox="1"/>
          <p:nvPr/>
        </p:nvSpPr>
        <p:spPr>
          <a:xfrm>
            <a:off x="685800" y="5943600"/>
            <a:ext cx="107899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Plus GridTracker and JTAlert, and ADIF export for eQSL, Club Log, POTA and SOTA.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45"/>
          <p:cNvSpPr/>
          <p:nvPr/>
        </p:nvSpPr>
        <p:spPr>
          <a:xfrm>
            <a:off x="685800" y="1810512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45"/>
          <p:cNvSpPr/>
          <p:nvPr/>
        </p:nvSpPr>
        <p:spPr>
          <a:xfrm>
            <a:off x="685800" y="1810512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45"/>
          <p:cNvSpPr txBox="1"/>
          <p:nvPr/>
        </p:nvSpPr>
        <p:spPr>
          <a:xfrm>
            <a:off x="886968" y="1956816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Logbook of the World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Signs and uploads with TQSL. Pulls confirmations back.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5"/>
          <p:cNvSpPr/>
          <p:nvPr/>
        </p:nvSpPr>
        <p:spPr>
          <a:xfrm>
            <a:off x="3440430" y="1810512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45"/>
          <p:cNvSpPr/>
          <p:nvPr/>
        </p:nvSpPr>
        <p:spPr>
          <a:xfrm>
            <a:off x="3440430" y="1810512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45"/>
          <p:cNvSpPr txBox="1"/>
          <p:nvPr/>
        </p:nvSpPr>
        <p:spPr>
          <a:xfrm>
            <a:off x="3641598" y="1956816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Log4OM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5"/>
          <p:cNvSpPr/>
          <p:nvPr/>
        </p:nvSpPr>
        <p:spPr>
          <a:xfrm>
            <a:off x="6195060" y="1810512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5"/>
          <p:cNvSpPr/>
          <p:nvPr/>
        </p:nvSpPr>
        <p:spPr>
          <a:xfrm>
            <a:off x="6195060" y="1810512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45"/>
          <p:cNvSpPr txBox="1"/>
          <p:nvPr/>
        </p:nvSpPr>
        <p:spPr>
          <a:xfrm>
            <a:off x="6396228" y="1956816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DXLab DXKeeper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5"/>
          <p:cNvSpPr/>
          <p:nvPr/>
        </p:nvSpPr>
        <p:spPr>
          <a:xfrm>
            <a:off x="8949690" y="1810512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5"/>
          <p:cNvSpPr/>
          <p:nvPr/>
        </p:nvSpPr>
        <p:spPr>
          <a:xfrm>
            <a:off x="8949690" y="1810512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5"/>
          <p:cNvSpPr txBox="1"/>
          <p:nvPr/>
        </p:nvSpPr>
        <p:spPr>
          <a:xfrm>
            <a:off x="9150858" y="1956816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N3FJP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5"/>
          <p:cNvSpPr/>
          <p:nvPr/>
        </p:nvSpPr>
        <p:spPr>
          <a:xfrm>
            <a:off x="685800" y="3200400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45"/>
          <p:cNvSpPr/>
          <p:nvPr/>
        </p:nvSpPr>
        <p:spPr>
          <a:xfrm>
            <a:off x="685800" y="3200400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45"/>
          <p:cNvSpPr txBox="1"/>
          <p:nvPr/>
        </p:nvSpPr>
        <p:spPr>
          <a:xfrm>
            <a:off x="886968" y="3346704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Ham Radio Deluxe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45"/>
          <p:cNvSpPr/>
          <p:nvPr/>
        </p:nvSpPr>
        <p:spPr>
          <a:xfrm>
            <a:off x="3440430" y="3200400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45"/>
          <p:cNvSpPr/>
          <p:nvPr/>
        </p:nvSpPr>
        <p:spPr>
          <a:xfrm>
            <a:off x="3440430" y="3200400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45"/>
          <p:cNvSpPr txBox="1"/>
          <p:nvPr/>
        </p:nvSpPr>
        <p:spPr>
          <a:xfrm>
            <a:off x="3641598" y="3346704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Logger32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45"/>
          <p:cNvSpPr/>
          <p:nvPr/>
        </p:nvSpPr>
        <p:spPr>
          <a:xfrm>
            <a:off x="6195060" y="3200400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45"/>
          <p:cNvSpPr/>
          <p:nvPr/>
        </p:nvSpPr>
        <p:spPr>
          <a:xfrm>
            <a:off x="6195060" y="3200400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45"/>
          <p:cNvSpPr txBox="1"/>
          <p:nvPr/>
        </p:nvSpPr>
        <p:spPr>
          <a:xfrm>
            <a:off x="6396228" y="3346704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HamRS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45"/>
          <p:cNvSpPr/>
          <p:nvPr/>
        </p:nvSpPr>
        <p:spPr>
          <a:xfrm>
            <a:off x="8949690" y="3200400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45"/>
          <p:cNvSpPr/>
          <p:nvPr/>
        </p:nvSpPr>
        <p:spPr>
          <a:xfrm>
            <a:off x="8949690" y="3200400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45"/>
          <p:cNvSpPr txBox="1"/>
          <p:nvPr/>
        </p:nvSpPr>
        <p:spPr>
          <a:xfrm>
            <a:off x="9150858" y="3346704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MacLoggerDX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45"/>
          <p:cNvSpPr/>
          <p:nvPr/>
        </p:nvSpPr>
        <p:spPr>
          <a:xfrm>
            <a:off x="685800" y="4590288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45"/>
          <p:cNvSpPr/>
          <p:nvPr/>
        </p:nvSpPr>
        <p:spPr>
          <a:xfrm>
            <a:off x="685800" y="4590288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45"/>
          <p:cNvSpPr txBox="1"/>
          <p:nvPr/>
        </p:nvSpPr>
        <p:spPr>
          <a:xfrm>
            <a:off x="886968" y="4736592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Wavelog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45"/>
          <p:cNvSpPr/>
          <p:nvPr/>
        </p:nvSpPr>
        <p:spPr>
          <a:xfrm>
            <a:off x="3440430" y="4590288"/>
            <a:ext cx="2526030" cy="1133856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45"/>
          <p:cNvSpPr/>
          <p:nvPr/>
        </p:nvSpPr>
        <p:spPr>
          <a:xfrm>
            <a:off x="3440430" y="4590288"/>
            <a:ext cx="54864" cy="1133856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45"/>
          <p:cNvSpPr txBox="1"/>
          <p:nvPr/>
        </p:nvSpPr>
        <p:spPr>
          <a:xfrm>
            <a:off x="3641598" y="4736592"/>
            <a:ext cx="2205990" cy="905256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World Radio League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6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6"/>
          <p:cNvSpPr txBox="1"/>
          <p:nvPr/>
        </p:nvSpPr>
        <p:spPr>
          <a:xfrm>
            <a:off x="1051560" y="2286000"/>
            <a:ext cx="10058400" cy="157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7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ECHOCAT – Remote Your Radio</a:t>
            </a:r>
            <a:endParaRPr b="1" i="0" sz="4800" u="none" cap="none" strike="noStrik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whole station, in your pocket.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7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47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THINK OF IT LIKE A TV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7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ECHOCAT is the remote control for your shack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47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7"/>
          <p:cNvSpPr/>
          <p:nvPr/>
        </p:nvSpPr>
        <p:spPr>
          <a:xfrm>
            <a:off x="914400" y="1874519"/>
            <a:ext cx="4754880" cy="2706624"/>
          </a:xfrm>
          <a:prstGeom prst="roundRect">
            <a:avLst>
              <a:gd fmla="val 6000" name="adj"/>
            </a:avLst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68" name="Google Shape;46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560" y="2011680"/>
            <a:ext cx="4480560" cy="252031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7"/>
          <p:cNvSpPr/>
          <p:nvPr/>
        </p:nvSpPr>
        <p:spPr>
          <a:xfrm>
            <a:off x="3154680" y="4581144"/>
            <a:ext cx="274320" cy="256032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47"/>
          <p:cNvSpPr/>
          <p:nvPr/>
        </p:nvSpPr>
        <p:spPr>
          <a:xfrm>
            <a:off x="2377440" y="4837176"/>
            <a:ext cx="1828800" cy="82296"/>
          </a:xfrm>
          <a:prstGeom prst="roundRect">
            <a:avLst>
              <a:gd fmla="val 16667" name="adj"/>
            </a:avLst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47"/>
          <p:cNvSpPr txBox="1"/>
          <p:nvPr/>
        </p:nvSpPr>
        <p:spPr>
          <a:xfrm>
            <a:off x="914400" y="5074920"/>
            <a:ext cx="47548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TV is the brains.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 on your shack computer does all the 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7"/>
          <p:cNvSpPr/>
          <p:nvPr/>
        </p:nvSpPr>
        <p:spPr>
          <a:xfrm>
            <a:off x="9646920" y="1828800"/>
            <a:ext cx="1234440" cy="3154680"/>
          </a:xfrm>
          <a:prstGeom prst="roundRect">
            <a:avLst>
              <a:gd fmla="val 18000" name="adj"/>
            </a:avLst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47"/>
          <p:cNvSpPr/>
          <p:nvPr/>
        </p:nvSpPr>
        <p:spPr>
          <a:xfrm>
            <a:off x="9921240" y="1965960"/>
            <a:ext cx="685800" cy="109728"/>
          </a:xfrm>
          <a:prstGeom prst="roundRect">
            <a:avLst>
              <a:gd fmla="val 16667" name="adj"/>
            </a:avLst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47"/>
          <p:cNvSpPr/>
          <p:nvPr/>
        </p:nvSpPr>
        <p:spPr>
          <a:xfrm>
            <a:off x="9902952" y="2286000"/>
            <a:ext cx="731520" cy="731520"/>
          </a:xfrm>
          <a:prstGeom prst="ellipse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PTT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7"/>
          <p:cNvSpPr/>
          <p:nvPr/>
        </p:nvSpPr>
        <p:spPr>
          <a:xfrm>
            <a:off x="9902952" y="3246120"/>
            <a:ext cx="301752" cy="301752"/>
          </a:xfrm>
          <a:prstGeom prst="ellipse">
            <a:avLst/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47"/>
          <p:cNvSpPr/>
          <p:nvPr/>
        </p:nvSpPr>
        <p:spPr>
          <a:xfrm>
            <a:off x="10314432" y="3246120"/>
            <a:ext cx="301752" cy="301752"/>
          </a:xfrm>
          <a:prstGeom prst="ellipse">
            <a:avLst/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47"/>
          <p:cNvSpPr/>
          <p:nvPr/>
        </p:nvSpPr>
        <p:spPr>
          <a:xfrm>
            <a:off x="9902952" y="3703320"/>
            <a:ext cx="301752" cy="301752"/>
          </a:xfrm>
          <a:prstGeom prst="ellipse">
            <a:avLst/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47"/>
          <p:cNvSpPr/>
          <p:nvPr/>
        </p:nvSpPr>
        <p:spPr>
          <a:xfrm>
            <a:off x="10314432" y="3703320"/>
            <a:ext cx="301752" cy="301752"/>
          </a:xfrm>
          <a:prstGeom prst="ellipse">
            <a:avLst/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7"/>
          <p:cNvSpPr/>
          <p:nvPr/>
        </p:nvSpPr>
        <p:spPr>
          <a:xfrm>
            <a:off x="9902952" y="4160520"/>
            <a:ext cx="301752" cy="301752"/>
          </a:xfrm>
          <a:prstGeom prst="ellipse">
            <a:avLst/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47"/>
          <p:cNvSpPr/>
          <p:nvPr/>
        </p:nvSpPr>
        <p:spPr>
          <a:xfrm>
            <a:off x="10314432" y="4160520"/>
            <a:ext cx="301752" cy="301752"/>
          </a:xfrm>
          <a:prstGeom prst="ellipse">
            <a:avLst/>
          </a:prstGeom>
          <a:solidFill>
            <a:srgbClr val="C9D2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47"/>
          <p:cNvSpPr txBox="1"/>
          <p:nvPr/>
        </p:nvSpPr>
        <p:spPr>
          <a:xfrm>
            <a:off x="7772400" y="5074920"/>
            <a:ext cx="40690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remote just presses buttons.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That is ECHOCAT, on your phone.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47"/>
          <p:cNvSpPr/>
          <p:nvPr/>
        </p:nvSpPr>
        <p:spPr>
          <a:xfrm>
            <a:off x="5989320" y="2514600"/>
            <a:ext cx="3337560" cy="4572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47"/>
          <p:cNvSpPr txBox="1"/>
          <p:nvPr/>
        </p:nvSpPr>
        <p:spPr>
          <a:xfrm>
            <a:off x="5989320" y="2103120"/>
            <a:ext cx="3337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button presses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47"/>
          <p:cNvSpPr/>
          <p:nvPr/>
        </p:nvSpPr>
        <p:spPr>
          <a:xfrm>
            <a:off x="5989320" y="3749039"/>
            <a:ext cx="3337560" cy="457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47"/>
          <p:cNvSpPr txBox="1"/>
          <p:nvPr/>
        </p:nvSpPr>
        <p:spPr>
          <a:xfrm>
            <a:off x="5989320" y="4251960"/>
            <a:ext cx="3337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picture and the audio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47"/>
          <p:cNvSpPr txBox="1"/>
          <p:nvPr/>
        </p:nvSpPr>
        <p:spPr>
          <a:xfrm>
            <a:off x="685800" y="6309360"/>
            <a:ext cx="10789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Your phone does not run the radio. Your shack computer does. The phone just presses the buttons.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8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8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48"/>
          <p:cNvSpPr/>
          <p:nvPr/>
        </p:nvSpPr>
        <p:spPr>
          <a:xfrm>
            <a:off x="0" y="0"/>
            <a:ext cx="256032" cy="1143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48"/>
          <p:cNvSpPr txBox="1"/>
          <p:nvPr/>
        </p:nvSpPr>
        <p:spPr>
          <a:xfrm>
            <a:off x="685800" y="219456"/>
            <a:ext cx="60350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ECHOCAT WEB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ECHOCAT in a web browser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8"/>
          <p:cNvSpPr txBox="1"/>
          <p:nvPr/>
        </p:nvSpPr>
        <p:spPr>
          <a:xfrm>
            <a:off x="6949440" y="18288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Open a browser. That is the entire installation. Laptop, iPad, hotel computer, the machine at 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34-echocat-web.png" id="497" name="Google Shape;49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9986" y="1252728"/>
            <a:ext cx="8748979" cy="5468112"/>
          </a:xfrm>
          <a:prstGeom prst="rect">
            <a:avLst/>
          </a:prstGeom>
          <a:noFill/>
          <a:ln cap="flat" cmpd="sng" w="15875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9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9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9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ECHOCAT for iPhone and Android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9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49"/>
          <p:cNvSpPr txBox="1"/>
          <p:nvPr/>
        </p:nvSpPr>
        <p:spPr>
          <a:xfrm>
            <a:off x="658368" y="1691640"/>
            <a:ext cx="484632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b="1" i="0" lang="en-US" sz="64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$9.99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49"/>
          <p:cNvSpPr txBox="1"/>
          <p:nvPr/>
        </p:nvSpPr>
        <p:spPr>
          <a:xfrm>
            <a:off x="685800" y="2697480"/>
            <a:ext cx="47548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One purchase. No subscription to use it at home.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Search ECHOCAT on the App Store or Google Play.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9"/>
          <p:cNvSpPr/>
          <p:nvPr/>
        </p:nvSpPr>
        <p:spPr>
          <a:xfrm>
            <a:off x="685800" y="3657600"/>
            <a:ext cx="4754880" cy="777240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9"/>
          <p:cNvSpPr/>
          <p:nvPr/>
        </p:nvSpPr>
        <p:spPr>
          <a:xfrm>
            <a:off x="685800" y="3657600"/>
            <a:ext cx="54864" cy="77724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49"/>
          <p:cNvSpPr txBox="1"/>
          <p:nvPr/>
        </p:nvSpPr>
        <p:spPr>
          <a:xfrm>
            <a:off x="886968" y="3712463"/>
            <a:ext cx="44805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Remote SSB, CW, FT8 and SSTV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Audio both ways, push-to-talk, CW macros or a MIDI paddle, and one-click logging.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9"/>
          <p:cNvSpPr/>
          <p:nvPr/>
        </p:nvSpPr>
        <p:spPr>
          <a:xfrm>
            <a:off x="685800" y="4526280"/>
            <a:ext cx="4754880" cy="777240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49"/>
          <p:cNvSpPr/>
          <p:nvPr/>
        </p:nvSpPr>
        <p:spPr>
          <a:xfrm>
            <a:off x="685800" y="4526280"/>
            <a:ext cx="54864" cy="77724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49"/>
          <p:cNvSpPr txBox="1"/>
          <p:nvPr/>
        </p:nvSpPr>
        <p:spPr>
          <a:xfrm>
            <a:off x="886968" y="4581144"/>
            <a:ext cx="44805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whole rig in your hand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ATU, noise blanker, split, VOX, AGC, and your own custom CAT shortcuts.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9"/>
          <p:cNvSpPr/>
          <p:nvPr/>
        </p:nvSpPr>
        <p:spPr>
          <a:xfrm>
            <a:off x="685800" y="5394960"/>
            <a:ext cx="4754880" cy="777240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49"/>
          <p:cNvSpPr/>
          <p:nvPr/>
        </p:nvSpPr>
        <p:spPr>
          <a:xfrm>
            <a:off x="685800" y="5394960"/>
            <a:ext cx="54864" cy="77724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49"/>
          <p:cNvSpPr txBox="1"/>
          <p:nvPr/>
        </p:nvSpPr>
        <p:spPr>
          <a:xfrm>
            <a:off x="886968" y="5449823"/>
            <a:ext cx="44805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Spots, map, nets, conditions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Plus a KiwiSDR or WebSDR for listening when the shack rig is busy.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49"/>
          <p:cNvSpPr txBox="1"/>
          <p:nvPr/>
        </p:nvSpPr>
        <p:spPr>
          <a:xfrm>
            <a:off x="685800" y="6355080"/>
            <a:ext cx="10789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 Cloud, for from-anywhere access, is separate: $4.99 a month or $49.99 a year. At home you do not need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chocat-ios-rig-controls.png" id="519" name="Google Shape;51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6440" y="1737360"/>
            <a:ext cx="1417320" cy="2892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49"/>
          <p:cNvSpPr txBox="1"/>
          <p:nvPr/>
        </p:nvSpPr>
        <p:spPr>
          <a:xfrm>
            <a:off x="5623559" y="4675569"/>
            <a:ext cx="1783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Rig controls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chocat-ios-sstv.png" id="521" name="Google Shape;521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2631" y="1737360"/>
            <a:ext cx="1417320" cy="2892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49"/>
          <p:cNvSpPr txBox="1"/>
          <p:nvPr/>
        </p:nvSpPr>
        <p:spPr>
          <a:xfrm>
            <a:off x="7159751" y="4675569"/>
            <a:ext cx="1783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SSTV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chocat-ios-conditions.png" id="523" name="Google Shape;52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78824" y="1737360"/>
            <a:ext cx="1417320" cy="2892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9"/>
          <p:cNvSpPr txBox="1"/>
          <p:nvPr/>
        </p:nvSpPr>
        <p:spPr>
          <a:xfrm>
            <a:off x="8695944" y="4675569"/>
            <a:ext cx="1783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Conditions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chocat-ios-nets.png" id="525" name="Google Shape;525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15015" y="1737360"/>
            <a:ext cx="1417320" cy="2892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49"/>
          <p:cNvSpPr txBox="1"/>
          <p:nvPr/>
        </p:nvSpPr>
        <p:spPr>
          <a:xfrm>
            <a:off x="10232136" y="4675569"/>
            <a:ext cx="1783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Nets and SWL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50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CAPABILITIES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50"/>
          <p:cNvSpPr txBox="1"/>
          <p:nvPr/>
        </p:nvSpPr>
        <p:spPr>
          <a:xfrm>
            <a:off x="685800" y="786384"/>
            <a:ext cx="107899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What you can actually do from your phone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50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50"/>
          <p:cNvSpPr/>
          <p:nvPr/>
        </p:nvSpPr>
        <p:spPr>
          <a:xfrm>
            <a:off x="685800" y="181051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0"/>
          <p:cNvSpPr/>
          <p:nvPr/>
        </p:nvSpPr>
        <p:spPr>
          <a:xfrm>
            <a:off x="685800" y="181051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50"/>
          <p:cNvSpPr txBox="1"/>
          <p:nvPr/>
        </p:nvSpPr>
        <p:spPr>
          <a:xfrm>
            <a:off x="941832" y="201168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Listen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Real receive audio from the radio, not a recording.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50"/>
          <p:cNvSpPr/>
          <p:nvPr/>
        </p:nvSpPr>
        <p:spPr>
          <a:xfrm>
            <a:off x="4373880" y="181051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0"/>
          <p:cNvSpPr/>
          <p:nvPr/>
        </p:nvSpPr>
        <p:spPr>
          <a:xfrm>
            <a:off x="4373880" y="181051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0"/>
          <p:cNvSpPr txBox="1"/>
          <p:nvPr/>
        </p:nvSpPr>
        <p:spPr>
          <a:xfrm>
            <a:off x="4629912" y="201168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Talk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Push to talk with the phone’s microphone.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50"/>
          <p:cNvSpPr/>
          <p:nvPr/>
        </p:nvSpPr>
        <p:spPr>
          <a:xfrm>
            <a:off x="8061960" y="181051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50"/>
          <p:cNvSpPr/>
          <p:nvPr/>
        </p:nvSpPr>
        <p:spPr>
          <a:xfrm>
            <a:off x="8061960" y="181051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50"/>
          <p:cNvSpPr txBox="1"/>
          <p:nvPr/>
        </p:nvSpPr>
        <p:spPr>
          <a:xfrm>
            <a:off x="8317992" y="201168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Tune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VFO, band, mode, filter width, ATU, noise blanker.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50"/>
          <p:cNvSpPr/>
          <p:nvPr/>
        </p:nvSpPr>
        <p:spPr>
          <a:xfrm>
            <a:off x="685800" y="328879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50"/>
          <p:cNvSpPr/>
          <p:nvPr/>
        </p:nvSpPr>
        <p:spPr>
          <a:xfrm>
            <a:off x="685800" y="328879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50"/>
          <p:cNvSpPr txBox="1"/>
          <p:nvPr/>
        </p:nvSpPr>
        <p:spPr>
          <a:xfrm>
            <a:off x="941832" y="348996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Send CW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From macros or typed from the keyboard.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50"/>
          <p:cNvSpPr/>
          <p:nvPr/>
        </p:nvSpPr>
        <p:spPr>
          <a:xfrm>
            <a:off x="4373880" y="328879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50"/>
          <p:cNvSpPr/>
          <p:nvPr/>
        </p:nvSpPr>
        <p:spPr>
          <a:xfrm>
            <a:off x="4373880" y="328879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0"/>
          <p:cNvSpPr txBox="1"/>
          <p:nvPr/>
        </p:nvSpPr>
        <p:spPr>
          <a:xfrm>
            <a:off x="4629912" y="348996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Work FT8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Decodes and complete contacts, from the phone.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50"/>
          <p:cNvSpPr/>
          <p:nvPr/>
        </p:nvSpPr>
        <p:spPr>
          <a:xfrm>
            <a:off x="8061960" y="328879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0"/>
          <p:cNvSpPr/>
          <p:nvPr/>
        </p:nvSpPr>
        <p:spPr>
          <a:xfrm>
            <a:off x="8061960" y="328879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0"/>
          <p:cNvSpPr txBox="1"/>
          <p:nvPr/>
        </p:nvSpPr>
        <p:spPr>
          <a:xfrm>
            <a:off x="8317992" y="348996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Log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Straight into your logbook back at the house.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50"/>
          <p:cNvSpPr/>
          <p:nvPr/>
        </p:nvSpPr>
        <p:spPr>
          <a:xfrm>
            <a:off x="685800" y="476707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50"/>
          <p:cNvSpPr/>
          <p:nvPr/>
        </p:nvSpPr>
        <p:spPr>
          <a:xfrm>
            <a:off x="685800" y="476707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50"/>
          <p:cNvSpPr txBox="1"/>
          <p:nvPr/>
        </p:nvSpPr>
        <p:spPr>
          <a:xfrm>
            <a:off x="941832" y="496824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Watch the waterfall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See the band, not just hear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50"/>
          <p:cNvSpPr/>
          <p:nvPr/>
        </p:nvSpPr>
        <p:spPr>
          <a:xfrm>
            <a:off x="4373880" y="476707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50"/>
          <p:cNvSpPr/>
          <p:nvPr/>
        </p:nvSpPr>
        <p:spPr>
          <a:xfrm>
            <a:off x="4373880" y="476707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50"/>
          <p:cNvSpPr txBox="1"/>
          <p:nvPr/>
        </p:nvSpPr>
        <p:spPr>
          <a:xfrm>
            <a:off x="4629912" y="496824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Hand over the rig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Guest Pass gives another operator temporary access.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50"/>
          <p:cNvSpPr/>
          <p:nvPr/>
        </p:nvSpPr>
        <p:spPr>
          <a:xfrm>
            <a:off x="8061960" y="4767072"/>
            <a:ext cx="341376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50"/>
          <p:cNvSpPr/>
          <p:nvPr/>
        </p:nvSpPr>
        <p:spPr>
          <a:xfrm>
            <a:off x="8061960" y="476707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50"/>
          <p:cNvSpPr txBox="1"/>
          <p:nvPr/>
        </p:nvSpPr>
        <p:spPr>
          <a:xfrm>
            <a:off x="8317992" y="4968240"/>
            <a:ext cx="295656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Shut it down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Rig on, rig off, from wherever you are.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5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5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51"/>
          <p:cNvSpPr txBox="1"/>
          <p:nvPr/>
        </p:nvSpPr>
        <p:spPr>
          <a:xfrm>
            <a:off x="1051560" y="2286000"/>
            <a:ext cx="10058400" cy="157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1" i="0" sz="1700" u="none" cap="none" strike="noStrike">
              <a:solidFill>
                <a:srgbClr val="E9456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Getting started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Five minutes tonight.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2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SUPPORT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52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Help, and where to find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52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52"/>
          <p:cNvSpPr/>
          <p:nvPr/>
        </p:nvSpPr>
        <p:spPr>
          <a:xfrm>
            <a:off x="685800" y="1810512"/>
            <a:ext cx="525780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52"/>
          <p:cNvSpPr/>
          <p:nvPr/>
        </p:nvSpPr>
        <p:spPr>
          <a:xfrm>
            <a:off x="685800" y="181051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52"/>
          <p:cNvSpPr txBox="1"/>
          <p:nvPr/>
        </p:nvSpPr>
        <p:spPr>
          <a:xfrm>
            <a:off x="941832" y="2011680"/>
            <a:ext cx="480060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Download, documentation, and the user guide.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2"/>
          <p:cNvSpPr/>
          <p:nvPr/>
        </p:nvSpPr>
        <p:spPr>
          <a:xfrm>
            <a:off x="6217920" y="1810512"/>
            <a:ext cx="525780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52"/>
          <p:cNvSpPr/>
          <p:nvPr/>
        </p:nvSpPr>
        <p:spPr>
          <a:xfrm>
            <a:off x="6217920" y="181051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2"/>
          <p:cNvSpPr txBox="1"/>
          <p:nvPr/>
        </p:nvSpPr>
        <p:spPr>
          <a:xfrm>
            <a:off x="6473952" y="2011680"/>
            <a:ext cx="480060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Discord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potacat.com/discord — the community and the author, daily. This is the fastest help you will get anywhere.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52"/>
          <p:cNvSpPr/>
          <p:nvPr/>
        </p:nvSpPr>
        <p:spPr>
          <a:xfrm>
            <a:off x="685800" y="4027932"/>
            <a:ext cx="525780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2"/>
          <p:cNvSpPr/>
          <p:nvPr/>
        </p:nvSpPr>
        <p:spPr>
          <a:xfrm>
            <a:off x="685800" y="402793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2"/>
          <p:cNvSpPr txBox="1"/>
          <p:nvPr/>
        </p:nvSpPr>
        <p:spPr>
          <a:xfrm>
            <a:off x="941832" y="4229100"/>
            <a:ext cx="480060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GitHub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Bug reports and feature requests. They genuinely get read.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52"/>
          <p:cNvSpPr/>
          <p:nvPr/>
        </p:nvSpPr>
        <p:spPr>
          <a:xfrm>
            <a:off x="6217920" y="4027932"/>
            <a:ext cx="5257800" cy="196138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2"/>
          <p:cNvSpPr/>
          <p:nvPr/>
        </p:nvSpPr>
        <p:spPr>
          <a:xfrm>
            <a:off x="6217920" y="4027932"/>
            <a:ext cx="50292" cy="196138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52"/>
          <p:cNvSpPr txBox="1"/>
          <p:nvPr/>
        </p:nvSpPr>
        <p:spPr>
          <a:xfrm>
            <a:off x="6473952" y="4229100"/>
            <a:ext cx="4800600" cy="159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Written by Casey Stanton, K3SBP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Free and open source. If it earns its keep, there is a tip jar on the site.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53"/>
          <p:cNvSpPr txBox="1"/>
          <p:nvPr/>
        </p:nvSpPr>
        <p:spPr>
          <a:xfrm>
            <a:off x="685800" y="475488"/>
            <a:ext cx="10789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 &amp;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53"/>
          <p:cNvSpPr txBox="1"/>
          <p:nvPr/>
        </p:nvSpPr>
        <p:spPr>
          <a:xfrm>
            <a:off x="685800" y="786384"/>
            <a:ext cx="107899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Answers to common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53"/>
          <p:cNvSpPr/>
          <p:nvPr/>
        </p:nvSpPr>
        <p:spPr>
          <a:xfrm>
            <a:off x="685800" y="1444752"/>
            <a:ext cx="1051560" cy="5715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53"/>
          <p:cNvSpPr/>
          <p:nvPr/>
        </p:nvSpPr>
        <p:spPr>
          <a:xfrm>
            <a:off x="685800" y="1810512"/>
            <a:ext cx="525780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53"/>
          <p:cNvSpPr/>
          <p:nvPr/>
        </p:nvSpPr>
        <p:spPr>
          <a:xfrm>
            <a:off x="685800" y="181051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53"/>
          <p:cNvSpPr txBox="1"/>
          <p:nvPr/>
        </p:nvSpPr>
        <p:spPr>
          <a:xfrm>
            <a:off x="941832" y="2011680"/>
            <a:ext cx="480060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"Will it work with my radio?"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Almost certainly. 200+ models through Hamlib, which is built in. Flex, Icom, Yaesu, Kenwood, Elecraft, QRP Labs all 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53"/>
          <p:cNvSpPr/>
          <p:nvPr/>
        </p:nvSpPr>
        <p:spPr>
          <a:xfrm>
            <a:off x="6217920" y="1810512"/>
            <a:ext cx="525780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53"/>
          <p:cNvSpPr/>
          <p:nvPr/>
        </p:nvSpPr>
        <p:spPr>
          <a:xfrm>
            <a:off x="6217920" y="181051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53"/>
          <p:cNvSpPr txBox="1"/>
          <p:nvPr/>
        </p:nvSpPr>
        <p:spPr>
          <a:xfrm>
            <a:off x="6473952" y="2011680"/>
            <a:ext cx="480060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"Do I have to give up my logbook?"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No. It feeds Log4OM, DXKeeper, N3FJP, HRD, Logger32, HamRS, MacLoggerDX, Wavelog and World Radio League as you log.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53"/>
          <p:cNvSpPr/>
          <p:nvPr/>
        </p:nvSpPr>
        <p:spPr>
          <a:xfrm>
            <a:off x="685800" y="3288792"/>
            <a:ext cx="525780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3"/>
          <p:cNvSpPr/>
          <p:nvPr/>
        </p:nvSpPr>
        <p:spPr>
          <a:xfrm>
            <a:off x="685800" y="328879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53"/>
          <p:cNvSpPr txBox="1"/>
          <p:nvPr/>
        </p:nvSpPr>
        <p:spPr>
          <a:xfrm>
            <a:off x="941832" y="3489960"/>
            <a:ext cx="480060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"Is it really free?"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 is. ECHOCAT for your phone is $9.99, one time. POTACAT Cloud, the from-anywhere option, is a subscription. Remote on your own network needs neither.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3"/>
          <p:cNvSpPr/>
          <p:nvPr/>
        </p:nvSpPr>
        <p:spPr>
          <a:xfrm>
            <a:off x="6217920" y="3288792"/>
            <a:ext cx="525780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3"/>
          <p:cNvSpPr/>
          <p:nvPr/>
        </p:nvSpPr>
        <p:spPr>
          <a:xfrm>
            <a:off x="6217920" y="328879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3"/>
          <p:cNvSpPr txBox="1"/>
          <p:nvPr/>
        </p:nvSpPr>
        <p:spPr>
          <a:xfrm>
            <a:off x="6473952" y="3489960"/>
            <a:ext cx="480060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"Does it run on a Mac?"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Yes. Windows, Mac, Linux, and Raspberry Pi.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53"/>
          <p:cNvSpPr/>
          <p:nvPr/>
        </p:nvSpPr>
        <p:spPr>
          <a:xfrm>
            <a:off x="685800" y="4767072"/>
            <a:ext cx="525780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53"/>
          <p:cNvSpPr/>
          <p:nvPr/>
        </p:nvSpPr>
        <p:spPr>
          <a:xfrm>
            <a:off x="685800" y="476707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53"/>
          <p:cNvSpPr txBox="1"/>
          <p:nvPr/>
        </p:nvSpPr>
        <p:spPr>
          <a:xfrm>
            <a:off x="941832" y="4968240"/>
            <a:ext cx="480060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"Is remote transmitting legal?"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Yes, under the same rules that always applied — you are the control operator and you are responsible. There are transmit timers and safety cut-outs built 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53"/>
          <p:cNvSpPr/>
          <p:nvPr/>
        </p:nvSpPr>
        <p:spPr>
          <a:xfrm>
            <a:off x="6217920" y="4767072"/>
            <a:ext cx="5257800" cy="1222248"/>
          </a:xfrm>
          <a:prstGeom prst="rect">
            <a:avLst/>
          </a:prstGeom>
          <a:solidFill>
            <a:srgbClr val="F2F5F9"/>
          </a:solidFill>
          <a:ln cap="flat" cmpd="sng" w="12700">
            <a:solidFill>
              <a:srgbClr val="D8D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53"/>
          <p:cNvSpPr/>
          <p:nvPr/>
        </p:nvSpPr>
        <p:spPr>
          <a:xfrm>
            <a:off x="6217920" y="4767072"/>
            <a:ext cx="50292" cy="1222248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53"/>
          <p:cNvSpPr txBox="1"/>
          <p:nvPr/>
        </p:nvSpPr>
        <p:spPr>
          <a:xfrm>
            <a:off x="6473952" y="4968240"/>
            <a:ext cx="4800600" cy="856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16213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"What if my internet drops mid-transmission?"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55D6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radio unkeys. There is a failsafe timer that drops transmit if the connection is lost.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54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54"/>
          <p:cNvSpPr txBox="1"/>
          <p:nvPr/>
        </p:nvSpPr>
        <p:spPr>
          <a:xfrm>
            <a:off x="1051560" y="2377440"/>
            <a:ext cx="10058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55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55"/>
          <p:cNvSpPr/>
          <p:nvPr/>
        </p:nvSpPr>
        <p:spPr>
          <a:xfrm>
            <a:off x="0" y="0"/>
            <a:ext cx="255900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55"/>
          <p:cNvSpPr txBox="1"/>
          <p:nvPr/>
        </p:nvSpPr>
        <p:spPr>
          <a:xfrm>
            <a:off x="1051560" y="2377440"/>
            <a:ext cx="10058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6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1621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56"/>
          <p:cNvSpPr/>
          <p:nvPr/>
        </p:nvSpPr>
        <p:spPr>
          <a:xfrm>
            <a:off x="0" y="0"/>
            <a:ext cx="255900" cy="6858000"/>
          </a:xfrm>
          <a:prstGeom prst="rect">
            <a:avLst/>
          </a:prstGeom>
          <a:solidFill>
            <a:srgbClr val="E945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56"/>
          <p:cNvSpPr txBox="1"/>
          <p:nvPr/>
        </p:nvSpPr>
        <p:spPr>
          <a:xfrm>
            <a:off x="1051560" y="2377440"/>
            <a:ext cx="10058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C9D2E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potacat.com    |    potacat.com/discord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56"/>
          <p:cNvSpPr txBox="1"/>
          <p:nvPr/>
        </p:nvSpPr>
        <p:spPr>
          <a:xfrm>
            <a:off x="1051560" y="5669280"/>
            <a:ext cx="1005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E945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Questions?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