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1pPr>
    <a:lvl2pPr marL="0" marR="0" indent="45720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2pPr>
    <a:lvl3pPr marL="0" marR="0" indent="91440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3pPr>
    <a:lvl4pPr marL="0" marR="0" indent="137160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4pPr>
    <a:lvl5pPr marL="0" marR="0" indent="182880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5pPr>
    <a:lvl6pPr marL="0" marR="0" indent="228600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6pPr>
    <a:lvl7pPr marL="0" marR="0" indent="274320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7pPr>
    <a:lvl8pPr marL="0" marR="0" indent="320040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8pPr>
    <a:lvl9pPr marL="0" marR="0" indent="365760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929292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381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381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381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929292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381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381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0C768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929292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537F67"/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38100" cap="flat">
              <a:solidFill>
                <a:srgbClr val="537F67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008728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97492"/>
              <a:satOff val="-3125"/>
              <a:lumOff val="27021"/>
            </a:schemeClr>
          </a:solidFill>
        </a:fill>
      </a:tcStyle>
    </a:wholeTbl>
    <a:band2H>
      <a:tcTxStyle b="def" i="def"/>
      <a:tcStyle>
        <a:tcBdr/>
        <a:fill>
          <a:solidFill>
            <a:srgbClr val="FFFB00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410732"/>
            </a:schemeClr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38100" cap="flat">
              <a:solidFill>
                <a:schemeClr val="accent4">
                  <a:hueOff val="-410732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97492"/>
              <a:satOff val="-3125"/>
              <a:lumOff val="27021"/>
            </a:schemeClr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73702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F9DFE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114748"/>
              <a:satOff val="1446"/>
              <a:lumOff val="-8963"/>
            </a:schemeClr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38100" cap="flat">
              <a:solidFill>
                <a:schemeClr val="accent6">
                  <a:hueOff val="114748"/>
                  <a:satOff val="1446"/>
                  <a:lumOff val="-896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chemeClr val="accent6">
              <a:satOff val="-21357"/>
              <a:lumOff val="-20662"/>
            </a:scheme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929292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381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381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5E5E5E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9" name="Shape 16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6500" y="12268782"/>
            <a:ext cx="21971000" cy="660401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spcBef>
                <a:spcPts val="0"/>
              </a:spcBef>
              <a:buSzTx/>
              <a:buNone/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Body Level One…"/>
          <p:cNvSpPr txBox="1"/>
          <p:nvPr>
            <p:ph type="body" sz="quarter" idx="1" hasCustomPrompt="1"/>
          </p:nvPr>
        </p:nvSpPr>
        <p:spPr>
          <a:xfrm>
            <a:off x="1206500" y="7357839"/>
            <a:ext cx="21971000" cy="2006601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" name="Presentation Title"/>
          <p:cNvSpPr txBox="1"/>
          <p:nvPr>
            <p:ph type="title" hasCustomPrompt="1"/>
          </p:nvPr>
        </p:nvSpPr>
        <p:spPr>
          <a:xfrm>
            <a:off x="1206500" y="2621719"/>
            <a:ext cx="21971000" cy="4648201"/>
          </a:xfrm>
          <a:prstGeom prst="rect">
            <a:avLst/>
          </a:prstGeom>
        </p:spPr>
        <p:txBody>
          <a:bodyPr anchor="b"/>
          <a:lstStyle>
            <a:lvl1pPr defTabSz="355600">
              <a:defRPr spc="-119" sz="120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100" name="Slide Subtitle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1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Subtitle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Agenda Subtitle</a:t>
            </a:r>
          </a:p>
        </p:txBody>
      </p:sp>
      <p:sp>
        <p:nvSpPr>
          <p:cNvPr id="109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6000"/>
              </a:spcBef>
              <a:buSzTx/>
              <a:buNone/>
              <a:defRPr sz="5000"/>
            </a:lvl1pPr>
            <a:lvl2pPr marL="0" indent="457200" defTabSz="825500">
              <a:spcBef>
                <a:spcPts val="6000"/>
              </a:spcBef>
              <a:buSzTx/>
              <a:buNone/>
              <a:defRPr sz="5000"/>
            </a:lvl2pPr>
            <a:lvl3pPr marL="0" indent="914400" defTabSz="825500">
              <a:spcBef>
                <a:spcPts val="6000"/>
              </a:spcBef>
              <a:buSzTx/>
              <a:buNone/>
              <a:defRPr sz="5000"/>
            </a:lvl3pPr>
            <a:lvl4pPr marL="0" indent="1371600" defTabSz="825500">
              <a:spcBef>
                <a:spcPts val="6000"/>
              </a:spcBef>
              <a:buSzTx/>
              <a:buNone/>
              <a:defRPr sz="5000"/>
            </a:lvl4pPr>
            <a:lvl5pPr marL="0" indent="1828800" defTabSz="825500">
              <a:spcBef>
                <a:spcPts val="6000"/>
              </a:spcBef>
              <a:buSzTx/>
              <a:buNone/>
              <a:defRPr sz="50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0" name="Agenda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1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/>
          <p:nvPr>
            <p:ph type="body" sz="half" idx="1" hasCustomPrompt="1"/>
          </p:nvPr>
        </p:nvSpPr>
        <p:spPr>
          <a:xfrm>
            <a:off x="1206500" y="4191000"/>
            <a:ext cx="21971000" cy="408940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algn="ctr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algn="ctr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algn="ctr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algn="ctr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/>
          <p:nvPr>
            <p:ph type="body" idx="1" hasCustomPrompt="1"/>
          </p:nvPr>
        </p:nvSpPr>
        <p:spPr>
          <a:xfrm>
            <a:off x="1206500" y="1207360"/>
            <a:ext cx="21971000" cy="7351451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algn="ctr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algn="ctr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algn="ctr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algn="ctr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7" name="Fact information"/>
          <p:cNvSpPr txBox="1"/>
          <p:nvPr>
            <p:ph type="body" sz="quarter" idx="21" hasCustomPrompt="1"/>
          </p:nvPr>
        </p:nvSpPr>
        <p:spPr>
          <a:xfrm>
            <a:off x="1206500" y="8128000"/>
            <a:ext cx="21971000" cy="10795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90000"/>
              </a:lnSpc>
              <a:spcBef>
                <a:spcPts val="0"/>
              </a:spcBef>
              <a:buSzTx/>
              <a:buNone/>
              <a:defRPr spc="-55"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Fact information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Body Level One…"/>
          <p:cNvSpPr txBox="1"/>
          <p:nvPr>
            <p:ph type="body" sz="quarter" idx="1" hasCustomPrompt="1"/>
          </p:nvPr>
        </p:nvSpPr>
        <p:spPr>
          <a:xfrm>
            <a:off x="5194300" y="4165600"/>
            <a:ext cx="13995400" cy="4428667"/>
          </a:xfrm>
          <a:prstGeom prst="rect">
            <a:avLst/>
          </a:prstGeom>
        </p:spPr>
        <p:txBody>
          <a:bodyPr anchor="b"/>
          <a:lstStyle>
            <a:lvl1pPr marL="254000" indent="-2540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1pPr>
            <a:lvl2pPr marL="254000" indent="2032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2pPr>
            <a:lvl3pPr marL="254000" indent="6604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3pPr>
            <a:lvl4pPr marL="254000" indent="11176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4pPr>
            <a:lvl5pPr marL="254000" indent="15748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6" name="Attribution"/>
          <p:cNvSpPr txBox="1"/>
          <p:nvPr>
            <p:ph type="body" sz="quarter" idx="21" hasCustomPrompt="1"/>
          </p:nvPr>
        </p:nvSpPr>
        <p:spPr>
          <a:xfrm>
            <a:off x="5456257" y="9559997"/>
            <a:ext cx="13471486" cy="698501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36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pPr/>
            <a:r>
              <a:t>Attribution</a:t>
            </a:r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Wavy pink and orange architecture against a blue sky"/>
          <p:cNvSpPr/>
          <p:nvPr>
            <p:ph type="pic" sz="quarter" idx="21"/>
          </p:nvPr>
        </p:nvSpPr>
        <p:spPr>
          <a:xfrm>
            <a:off x="7353300" y="3632200"/>
            <a:ext cx="9677400" cy="6451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5" name="Low-angle view of the corner of a modern building under a clear blue sky"/>
          <p:cNvSpPr/>
          <p:nvPr>
            <p:ph type="pic" sz="quarter" idx="22"/>
          </p:nvPr>
        </p:nvSpPr>
        <p:spPr>
          <a:xfrm>
            <a:off x="14617700" y="3632200"/>
            <a:ext cx="9677400" cy="6451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6" name="Low-angle view of a stone bridge under a partly cloudy sky"/>
          <p:cNvSpPr/>
          <p:nvPr>
            <p:ph type="pic" sz="quarter" idx="23"/>
          </p:nvPr>
        </p:nvSpPr>
        <p:spPr>
          <a:xfrm>
            <a:off x="61386" y="3632200"/>
            <a:ext cx="9690101" cy="6451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Low-angle view of a modern, metal building"/>
          <p:cNvSpPr/>
          <p:nvPr>
            <p:ph type="pic" idx="21"/>
          </p:nvPr>
        </p:nvSpPr>
        <p:spPr>
          <a:xfrm>
            <a:off x="-38100" y="-1295400"/>
            <a:ext cx="24447500" cy="1629551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5" name="Slide Number"/>
          <p:cNvSpPr txBox="1"/>
          <p:nvPr>
            <p:ph type="sldNum" sz="quarter" idx="2"/>
          </p:nvPr>
        </p:nvSpPr>
        <p:spPr>
          <a:xfrm>
            <a:off x="23558500" y="12468859"/>
            <a:ext cx="379476" cy="419101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eometric grey stone architecture"/>
          <p:cNvSpPr/>
          <p:nvPr>
            <p:ph type="pic" idx="21"/>
          </p:nvPr>
        </p:nvSpPr>
        <p:spPr>
          <a:xfrm>
            <a:off x="0" y="-4381500"/>
            <a:ext cx="24384001" cy="1828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Author and Date"/>
          <p:cNvSpPr txBox="1"/>
          <p:nvPr>
            <p:ph type="body" sz="quarter" idx="22" hasCustomPrompt="1"/>
          </p:nvPr>
        </p:nvSpPr>
        <p:spPr>
          <a:xfrm>
            <a:off x="1206500" y="12268200"/>
            <a:ext cx="21971000" cy="660400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spcBef>
                <a:spcPts val="0"/>
              </a:spcBef>
              <a:buSzTx/>
              <a:buNone/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23" name="Body Level One…"/>
          <p:cNvSpPr txBox="1"/>
          <p:nvPr>
            <p:ph type="body" sz="quarter" idx="1" hasCustomPrompt="1"/>
          </p:nvPr>
        </p:nvSpPr>
        <p:spPr>
          <a:xfrm>
            <a:off x="1206500" y="7353300"/>
            <a:ext cx="21971000" cy="2006600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Presentation Title"/>
          <p:cNvSpPr txBox="1"/>
          <p:nvPr>
            <p:ph type="title" hasCustomPrompt="1"/>
          </p:nvPr>
        </p:nvSpPr>
        <p:spPr>
          <a:xfrm>
            <a:off x="1206500" y="2611945"/>
            <a:ext cx="21971000" cy="4648201"/>
          </a:xfrm>
          <a:prstGeom prst="rect">
            <a:avLst/>
          </a:prstGeom>
        </p:spPr>
        <p:txBody>
          <a:bodyPr anchor="b"/>
          <a:lstStyle>
            <a:lvl1pPr defTabSz="355600">
              <a:defRPr spc="-119" sz="120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eometric grey stone architecture"/>
          <p:cNvSpPr/>
          <p:nvPr>
            <p:ph type="pic" idx="21"/>
          </p:nvPr>
        </p:nvSpPr>
        <p:spPr>
          <a:xfrm>
            <a:off x="5707496" y="-660400"/>
            <a:ext cx="20053301" cy="1504209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3335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1494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24100"/>
            <a:ext cx="9779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Angular stone architecture in light and shadow"/>
          <p:cNvSpPr/>
          <p:nvPr>
            <p:ph type="pic" idx="22"/>
          </p:nvPr>
        </p:nvSpPr>
        <p:spPr>
          <a:xfrm>
            <a:off x="12382500" y="0"/>
            <a:ext cx="21945600" cy="13716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2" name="Slide Title"/>
          <p:cNvSpPr txBox="1"/>
          <p:nvPr>
            <p:ph type="title" hasCustomPrompt="1"/>
          </p:nvPr>
        </p:nvSpPr>
        <p:spPr>
          <a:xfrm>
            <a:off x="1206500" y="635000"/>
            <a:ext cx="9779000" cy="1689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3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xfrm>
            <a:off x="23558500" y="12468859"/>
            <a:ext cx="379476" cy="419101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Subtitle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7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73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Subtitle"/>
          <p:cNvSpPr txBox="1"/>
          <p:nvPr>
            <p:ph type="body" sz="quarter" idx="21" hasCustomPrompt="1"/>
          </p:nvPr>
        </p:nvSpPr>
        <p:spPr>
          <a:xfrm>
            <a:off x="1206500" y="2324100"/>
            <a:ext cx="9779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82" name="Slide Title"/>
          <p:cNvSpPr txBox="1"/>
          <p:nvPr>
            <p:ph type="title" hasCustomPrompt="1"/>
          </p:nvPr>
        </p:nvSpPr>
        <p:spPr>
          <a:xfrm>
            <a:off x="1206500" y="635000"/>
            <a:ext cx="9779000" cy="1689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3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/>
          <p:nvPr>
            <p:ph type="title" hasCustomPrompt="1"/>
          </p:nvPr>
        </p:nvSpPr>
        <p:spPr>
          <a:xfrm>
            <a:off x="1206500" y="3906899"/>
            <a:ext cx="21971004" cy="4648201"/>
          </a:xfrm>
          <a:prstGeom prst="rect">
            <a:avLst/>
          </a:prstGeom>
        </p:spPr>
        <p:txBody>
          <a:bodyPr anchor="ctr"/>
          <a:lstStyle>
            <a:lvl1pPr>
              <a:defRPr spc="-119" sz="12000"/>
            </a:lvl1pPr>
          </a:lstStyle>
          <a:p>
            <a:pPr/>
            <a:r>
              <a:t>Section Title</a:t>
            </a:r>
          </a:p>
        </p:txBody>
      </p:sp>
      <p:sp>
        <p:nvSpPr>
          <p:cNvPr id="9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4B607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635000"/>
            <a:ext cx="21971000" cy="168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60642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23558500" y="12443459"/>
            <a:ext cx="408940" cy="4445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spcBef>
                <a:spcPts val="0"/>
              </a:spcBef>
              <a:defRPr sz="2000"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1pPr>
      <a:lvl2pPr marL="0" marR="0" indent="45720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2pPr>
      <a:lvl3pPr marL="0" marR="0" indent="91440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3pPr>
      <a:lvl4pPr marL="0" marR="0" indent="137160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4pPr>
      <a:lvl5pPr marL="0" marR="0" indent="182880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5pPr>
      <a:lvl6pPr marL="0" marR="0" indent="228600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6pPr>
      <a:lvl7pPr marL="0" marR="0" indent="274320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7pPr>
      <a:lvl8pPr marL="0" marR="0" indent="320040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8pPr>
      <a:lvl9pPr marL="0" marR="0" indent="365760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9pPr>
    </p:titleStyle>
    <p:bodyStyle>
      <a:lvl1pPr marL="4572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1pPr>
      <a:lvl2pPr marL="9144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2pPr>
      <a:lvl3pPr marL="13716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3pPr>
      <a:lvl4pPr marL="18288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4pPr>
      <a:lvl5pPr marL="22860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5pPr>
      <a:lvl6pPr marL="27432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6pPr>
      <a:lvl7pPr marL="32004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7pPr>
      <a:lvl8pPr marL="36576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8pPr>
      <a:lvl9pPr marL="41148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9pPr>
    </p:bodyStyle>
    <p:other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457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9144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1371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1828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22860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2743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32004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3657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1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6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7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8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9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0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W4OKT    November 2024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GW4OKT    November 2024</a:t>
            </a:r>
          </a:p>
        </p:txBody>
      </p:sp>
      <p:sp>
        <p:nvSpPr>
          <p:cNvPr id="172" name="Learning Morse"/>
          <p:cNvSpPr txBox="1"/>
          <p:nvPr>
            <p:ph type="ctrTitle"/>
          </p:nvPr>
        </p:nvSpPr>
        <p:spPr>
          <a:xfrm>
            <a:off x="2391339" y="1460576"/>
            <a:ext cx="21971001" cy="4648201"/>
          </a:xfrm>
          <a:prstGeom prst="rect">
            <a:avLst/>
          </a:prstGeom>
        </p:spPr>
        <p:txBody>
          <a:bodyPr/>
          <a:lstStyle/>
          <a:p>
            <a:pPr/>
            <a:r>
              <a:t>Learning Morse</a:t>
            </a:r>
          </a:p>
        </p:txBody>
      </p:sp>
      <p:sp>
        <p:nvSpPr>
          <p:cNvPr id="173" name="(Doo-dits for beginners)"/>
          <p:cNvSpPr txBox="1"/>
          <p:nvPr/>
        </p:nvSpPr>
        <p:spPr>
          <a:xfrm>
            <a:off x="11663426" y="6457950"/>
            <a:ext cx="567283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(Doo-dits for beginners)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Vibroplex 1905"/>
          <p:cNvSpPr txBox="1"/>
          <p:nvPr>
            <p:ph type="title"/>
          </p:nvPr>
        </p:nvSpPr>
        <p:spPr>
          <a:xfrm>
            <a:off x="1206500" y="633511"/>
            <a:ext cx="21971000" cy="1689101"/>
          </a:xfrm>
          <a:prstGeom prst="rect">
            <a:avLst/>
          </a:prstGeom>
        </p:spPr>
        <p:txBody>
          <a:bodyPr/>
          <a:lstStyle/>
          <a:p>
            <a:pPr/>
            <a:r>
              <a:t>Vibroplex 1905</a:t>
            </a:r>
          </a:p>
        </p:txBody>
      </p:sp>
      <p:sp>
        <p:nvSpPr>
          <p:cNvPr id="200" name="Horace Martin &amp; ‘bug’ Morse…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Horace Martin &amp; ‘bug’ Morse…</a:t>
            </a:r>
          </a:p>
        </p:txBody>
      </p:sp>
      <p:pic>
        <p:nvPicPr>
          <p:cNvPr id="201" name="uuid=99E92488-B5E9-48D9-A6B8-B32E9DE56FDB&amp;code=001&amp;library=1&amp;type=1&amp;mode=1&amp;loc=true&amp;cap=true.png" descr="uuid=99E92488-B5E9-48D9-A6B8-B32E9DE56FDB&amp;code=001&amp;library=1&amp;type=1&amp;mode=1&amp;loc=true&amp;cap=tru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98520" y="4038361"/>
            <a:ext cx="6566777" cy="86751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uuid=88438FCB-D95A-4AA6-8E19-8E46D6BF6C32&amp;code=001&amp;library=1&amp;type=1&amp;mode=1&amp;loc=true&amp;cap=true.png" descr="uuid=88438FCB-D95A-4AA6-8E19-8E46D6BF6C32&amp;code=001&amp;library=1&amp;type=1&amp;mode=1&amp;loc=true&amp;cap=tru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871596" y="4042469"/>
            <a:ext cx="12327484" cy="85705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First public demonstration 1844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First public demonstration 1844</a:t>
            </a:r>
          </a:p>
        </p:txBody>
      </p:sp>
      <p:sp>
        <p:nvSpPr>
          <p:cNvPr id="205" name="Washington to Baltimore railway line $30k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Washington to Baltimore railway line $30k</a:t>
            </a:r>
          </a:p>
          <a:p>
            <a:pPr/>
            <a:r>
              <a:t>1st message: “What hath God wrought”</a:t>
            </a:r>
          </a:p>
          <a:p>
            <a:pPr/>
            <a:r>
              <a:t>1st transatlantic cable laid 1858 Newfoundland to Ireland</a:t>
            </a:r>
          </a:p>
          <a:p>
            <a:pPr/>
            <a:r>
              <a:t>1st wireless morse message 1897 (Marconi)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he first &amp; last message! (1844/1997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16421">
              <a:defRPr spc="-95" sz="9500"/>
            </a:lvl1pPr>
          </a:lstStyle>
          <a:p>
            <a:pPr/>
            <a:r>
              <a:t>The first &amp; last message! (1844/1997)</a:t>
            </a:r>
          </a:p>
        </p:txBody>
      </p:sp>
      <p:sp>
        <p:nvSpPr>
          <p:cNvPr id="208" name="What hath God wrought?"/>
          <p:cNvSpPr txBox="1"/>
          <p:nvPr/>
        </p:nvSpPr>
        <p:spPr>
          <a:xfrm>
            <a:off x="1278596" y="2508249"/>
            <a:ext cx="10603779" cy="123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500"/>
            </a:lvl1pPr>
          </a:lstStyle>
          <a:p>
            <a:pPr/>
            <a:r>
              <a:t>What hath God wrought?</a:t>
            </a:r>
          </a:p>
        </p:txBody>
      </p:sp>
      <p:pic>
        <p:nvPicPr>
          <p:cNvPr id="209" name="uuid=F454D5AD-5A31-46CD-9DC1-E786C63D360E&amp;code=001&amp;library=1&amp;type=1&amp;mode=1&amp;loc=true&amp;cap=true.png" descr="uuid=F454D5AD-5A31-46CD-9DC1-E786C63D360E&amp;code=001&amp;library=1&amp;type=1&amp;mode=1&amp;loc=true&amp;cap=tru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3729" y="3924300"/>
            <a:ext cx="25326971" cy="3093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uuid=00D6E409-728E-4B25-B47D-044690C8F197&amp;code=001&amp;library=1&amp;type=1&amp;mode=1&amp;loc=true&amp;cap=true.png" descr="uuid=00D6E409-728E-4B25-B47D-044690C8F197&amp;code=001&amp;library=1&amp;type=1&amp;mode=1&amp;loc=true&amp;cap=tru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69328" y="6862550"/>
            <a:ext cx="24522656" cy="6542757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Rectangle"/>
          <p:cNvSpPr/>
          <p:nvPr/>
        </p:nvSpPr>
        <p:spPr>
          <a:xfrm>
            <a:off x="0" y="6196806"/>
            <a:ext cx="24384000" cy="79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solidFill>
                  <a:srgbClr val="000000"/>
                </a:solidFill>
              </a:defRPr>
            </a:pPr>
          </a:p>
        </p:txBody>
      </p:sp>
      <p:sp>
        <p:nvSpPr>
          <p:cNvPr id="212" name="Rectangle"/>
          <p:cNvSpPr/>
          <p:nvPr/>
        </p:nvSpPr>
        <p:spPr>
          <a:xfrm>
            <a:off x="-25500" y="6223000"/>
            <a:ext cx="24435000" cy="1980208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solidFill>
                  <a:schemeClr val="accent1">
                    <a:satOff val="5092"/>
                    <a:lumOff val="-28652"/>
                  </a:schemeClr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A more well known message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 more well known message?</a:t>
            </a:r>
          </a:p>
        </p:txBody>
      </p:sp>
      <p:sp>
        <p:nvSpPr>
          <p:cNvPr id="215" name="I just saved a bunch of money on my car insurance……….."/>
          <p:cNvSpPr txBox="1"/>
          <p:nvPr/>
        </p:nvSpPr>
        <p:spPr>
          <a:xfrm>
            <a:off x="1304988" y="5676899"/>
            <a:ext cx="11415587" cy="236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500"/>
            </a:lvl1pPr>
          </a:lstStyle>
          <a:p>
            <a:pPr/>
            <a:r>
              <a:t>I just saved a bunch of money on my car insurance………..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1 dit between characters…"/>
          <p:cNvSpPr txBox="1"/>
          <p:nvPr>
            <p:ph type="title"/>
          </p:nvPr>
        </p:nvSpPr>
        <p:spPr>
          <a:xfrm>
            <a:off x="518156" y="910733"/>
            <a:ext cx="21971004" cy="6310635"/>
          </a:xfrm>
          <a:prstGeom prst="rect">
            <a:avLst/>
          </a:prstGeom>
        </p:spPr>
        <p:txBody>
          <a:bodyPr/>
          <a:lstStyle/>
          <a:p>
            <a:pPr defTabSz="1292319">
              <a:defRPr spc="-63" sz="6360"/>
            </a:pPr>
            <a:r>
              <a:t>1 dit between characters</a:t>
            </a:r>
          </a:p>
          <a:p>
            <a:pPr defTabSz="1292319">
              <a:defRPr spc="-63" sz="6360"/>
            </a:pPr>
          </a:p>
          <a:p>
            <a:pPr defTabSz="1292319">
              <a:defRPr spc="-63" sz="6360"/>
            </a:pPr>
            <a:r>
              <a:t>3 dits =1 Dah</a:t>
            </a:r>
          </a:p>
          <a:p>
            <a:pPr defTabSz="1292319">
              <a:defRPr spc="-63" sz="6360"/>
            </a:pPr>
          </a:p>
          <a:p>
            <a:pPr defTabSz="1292319">
              <a:defRPr spc="-63" sz="6360"/>
            </a:pPr>
            <a:r>
              <a:t>3 dits between letters</a:t>
            </a:r>
          </a:p>
          <a:p>
            <a:pPr defTabSz="1292319">
              <a:defRPr spc="-63" sz="6360"/>
            </a:pPr>
          </a:p>
          <a:p>
            <a:pPr defTabSz="1292319">
              <a:defRPr spc="-63" sz="6360"/>
            </a:pPr>
            <a:r>
              <a:t>7 dits between words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FIS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FISTS</a:t>
            </a:r>
          </a:p>
        </p:txBody>
      </p:sp>
      <p:sp>
        <p:nvSpPr>
          <p:cNvPr id="220" name="What makes a good fist?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What makes a good fist?</a:t>
            </a:r>
          </a:p>
        </p:txBody>
      </p:sp>
      <p:sp>
        <p:nvSpPr>
          <p:cNvPr id="221" name="a. Make your dits &amp; Dahs sufficiently different to tell them apart.…"/>
          <p:cNvSpPr txBox="1"/>
          <p:nvPr>
            <p:ph type="body" idx="1"/>
          </p:nvPr>
        </p:nvSpPr>
        <p:spPr>
          <a:xfrm>
            <a:off x="1206500" y="4247942"/>
            <a:ext cx="21971000" cy="8256012"/>
          </a:xfrm>
          <a:prstGeom prst="rect">
            <a:avLst/>
          </a:prstGeom>
        </p:spPr>
        <p:txBody>
          <a:bodyPr/>
          <a:lstStyle/>
          <a:p>
            <a:pPr marL="0" indent="0" defTabSz="1170402">
              <a:lnSpc>
                <a:spcPct val="90000"/>
              </a:lnSpc>
              <a:spcBef>
                <a:spcPts val="0"/>
              </a:spcBef>
              <a:buSzTx/>
              <a:buNone/>
              <a:defRPr spc="-57" sz="5760">
                <a:latin typeface="+mn-lt"/>
                <a:ea typeface="+mn-ea"/>
                <a:cs typeface="+mn-cs"/>
                <a:sym typeface="Produkt Extralight"/>
              </a:defRPr>
            </a:pPr>
            <a:r>
              <a:t>a. Make your dits &amp; Dahs sufficiently different to tell them apart.</a:t>
            </a:r>
          </a:p>
          <a:p>
            <a:pPr marL="0" indent="0" defTabSz="1170402">
              <a:lnSpc>
                <a:spcPct val="90000"/>
              </a:lnSpc>
              <a:spcBef>
                <a:spcPts val="0"/>
              </a:spcBef>
              <a:buSzTx/>
              <a:buNone/>
              <a:defRPr spc="-57" sz="5760">
                <a:latin typeface="+mn-lt"/>
                <a:ea typeface="+mn-ea"/>
                <a:cs typeface="+mn-cs"/>
                <a:sym typeface="Produkt Extralight"/>
              </a:defRPr>
            </a:pPr>
          </a:p>
          <a:p>
            <a:pPr marL="0" indent="0" defTabSz="1170402">
              <a:lnSpc>
                <a:spcPct val="90000"/>
              </a:lnSpc>
              <a:spcBef>
                <a:spcPts val="0"/>
              </a:spcBef>
              <a:buSzTx/>
              <a:buNone/>
              <a:defRPr spc="-57" sz="5760">
                <a:latin typeface="+mn-lt"/>
                <a:ea typeface="+mn-ea"/>
                <a:cs typeface="+mn-cs"/>
                <a:sym typeface="Produkt Extralight"/>
              </a:defRPr>
            </a:pPr>
            <a:r>
              <a:t>b. Leave enough SPACE between letters to know when they start  &amp; stop.</a:t>
            </a:r>
          </a:p>
          <a:p>
            <a:pPr marL="0" indent="0" defTabSz="1170402">
              <a:lnSpc>
                <a:spcPct val="90000"/>
              </a:lnSpc>
              <a:spcBef>
                <a:spcPts val="0"/>
              </a:spcBef>
              <a:buSzTx/>
              <a:buNone/>
              <a:defRPr spc="-57" sz="5760">
                <a:latin typeface="+mn-lt"/>
                <a:ea typeface="+mn-ea"/>
                <a:cs typeface="+mn-cs"/>
                <a:sym typeface="Produkt Extralight"/>
              </a:defRPr>
            </a:pPr>
          </a:p>
          <a:p>
            <a:pPr marL="0" indent="0" defTabSz="1170402">
              <a:lnSpc>
                <a:spcPct val="90000"/>
              </a:lnSpc>
              <a:spcBef>
                <a:spcPts val="0"/>
              </a:spcBef>
              <a:buSzTx/>
              <a:buNone/>
              <a:defRPr spc="-57" sz="5760">
                <a:latin typeface="+mn-lt"/>
                <a:ea typeface="+mn-ea"/>
                <a:cs typeface="+mn-cs"/>
                <a:sym typeface="Produkt Extralight"/>
              </a:defRPr>
            </a:pPr>
            <a:r>
              <a:t>c. Leave even </a:t>
            </a:r>
            <a:r>
              <a:rPr u="sng">
                <a:latin typeface="Rockwell Italic"/>
                <a:ea typeface="Rockwell Italic"/>
                <a:cs typeface="Rockwell Italic"/>
                <a:sym typeface="Rockwell Italic"/>
              </a:rPr>
              <a:t>more </a:t>
            </a:r>
            <a:r>
              <a:t>space between the words to know where </a:t>
            </a:r>
            <a:r>
              <a:rPr u="sng">
                <a:latin typeface="Rockwell Italic"/>
                <a:ea typeface="Rockwell Italic"/>
                <a:cs typeface="Rockwell Italic"/>
                <a:sym typeface="Rockwell Italic"/>
              </a:rPr>
              <a:t>they </a:t>
            </a:r>
            <a:r>
              <a:t>start &amp; stop</a:t>
            </a:r>
          </a:p>
          <a:p>
            <a:pPr marL="0" indent="0" defTabSz="1170402">
              <a:lnSpc>
                <a:spcPct val="90000"/>
              </a:lnSpc>
              <a:spcBef>
                <a:spcPts val="0"/>
              </a:spcBef>
              <a:buSzTx/>
              <a:buNone/>
              <a:defRPr spc="-57" sz="5760">
                <a:latin typeface="+mn-lt"/>
                <a:ea typeface="+mn-ea"/>
                <a:cs typeface="+mn-cs"/>
                <a:sym typeface="Produkt Extralight"/>
              </a:defRPr>
            </a:pPr>
          </a:p>
          <a:p>
            <a:pPr marL="0" indent="0" defTabSz="1170402">
              <a:lnSpc>
                <a:spcPct val="90000"/>
              </a:lnSpc>
              <a:spcBef>
                <a:spcPts val="0"/>
              </a:spcBef>
              <a:buSzTx/>
              <a:buNone/>
              <a:defRPr spc="-57" sz="5760">
                <a:latin typeface="+mn-lt"/>
                <a:ea typeface="+mn-ea"/>
                <a:cs typeface="+mn-cs"/>
                <a:sym typeface="Produkt Extralight"/>
              </a:defRPr>
            </a:pPr>
            <a:r>
              <a:t>d. Be consistent.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he first  ‘fist’ complaint?…"/>
          <p:cNvSpPr txBox="1"/>
          <p:nvPr>
            <p:ph type="title"/>
          </p:nvPr>
        </p:nvSpPr>
        <p:spPr>
          <a:xfrm>
            <a:off x="1206500" y="923602"/>
            <a:ext cx="21971004" cy="10004787"/>
          </a:xfrm>
          <a:prstGeom prst="rect">
            <a:avLst/>
          </a:prstGeom>
        </p:spPr>
        <p:txBody>
          <a:bodyPr/>
          <a:lstStyle/>
          <a:p>
            <a:pPr defTabSz="1414236">
              <a:defRPr spc="-69" sz="6960">
                <a:latin typeface="Produkt Medium"/>
                <a:ea typeface="Produkt Medium"/>
                <a:cs typeface="Produkt Medium"/>
                <a:sym typeface="Produkt Medium"/>
              </a:defRPr>
            </a:pPr>
            <a:r>
              <a:t>The first  ‘fist’ complaint?</a:t>
            </a:r>
          </a:p>
          <a:p>
            <a:pPr defTabSz="1414236">
              <a:defRPr spc="-69" sz="6960"/>
            </a:pPr>
            <a:r>
              <a:t>Everything worked well yesterday, but there is one defect in your writing which I wish you would pay particular attention to make a longer space between each letter, &amp; a still a longer space between each word.  The letters and words are often confounded for want of this simple attention.</a:t>
            </a:r>
          </a:p>
          <a:p>
            <a:pPr defTabSz="1414236">
              <a:defRPr spc="-69" sz="6960"/>
            </a:pPr>
          </a:p>
          <a:p>
            <a:pPr defTabSz="1414236">
              <a:defRPr spc="-69" sz="6960"/>
            </a:pPr>
            <a:r>
              <a:t>                                                                            </a:t>
            </a:r>
            <a:r>
              <a:rPr>
                <a:latin typeface="Rockwell Italic"/>
                <a:ea typeface="Rockwell Italic"/>
                <a:cs typeface="Rockwell Italic"/>
                <a:sym typeface="Rockwell Italic"/>
              </a:rPr>
              <a:t>S.F.B.  Morse - May 1, 1844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Screenshot 2024-11-03 at 17.56.56.png" descr="Screenshot 2024-11-03 at 17.56.5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33979" y="6418"/>
            <a:ext cx="10716042" cy="137031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revious cod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Previous codes</a:t>
            </a:r>
          </a:p>
        </p:txBody>
      </p:sp>
      <p:pic>
        <p:nvPicPr>
          <p:cNvPr id="228" name="uuid=1CE5E098-4FEB-4A62-A06C-DBA46CADE809&amp;code=001&amp;library=1&amp;type=1&amp;mode=1&amp;loc=true&amp;cap=true.png" descr="uuid=1CE5E098-4FEB-4A62-A06C-DBA46CADE809&amp;code=001&amp;library=1&amp;type=1&amp;mode=1&amp;loc=true&amp;cap=tru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8735" y="2371531"/>
            <a:ext cx="17736268" cy="113723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A word from a telegrapher…..…"/>
          <p:cNvSpPr txBox="1"/>
          <p:nvPr>
            <p:ph type="title"/>
          </p:nvPr>
        </p:nvSpPr>
        <p:spPr>
          <a:xfrm>
            <a:off x="1816100" y="3906899"/>
            <a:ext cx="21971004" cy="4648201"/>
          </a:xfrm>
          <a:prstGeom prst="rect">
            <a:avLst/>
          </a:prstGeom>
        </p:spPr>
        <p:txBody>
          <a:bodyPr/>
          <a:lstStyle/>
          <a:p>
            <a:pPr defTabSz="2365188">
              <a:defRPr spc="-116" sz="11640"/>
            </a:pPr>
            <a:r>
              <a:t>A word from a telegrapher…..</a:t>
            </a:r>
          </a:p>
          <a:p>
            <a:pPr defTabSz="2365188">
              <a:defRPr spc="-116" sz="11640"/>
            </a:pPr>
            <a:r>
              <a:t>PARIS, CODEX.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Don’t be shy…"/>
          <p:cNvSpPr txBox="1"/>
          <p:nvPr>
            <p:ph type="title"/>
          </p:nvPr>
        </p:nvSpPr>
        <p:spPr>
          <a:xfrm>
            <a:off x="1206500" y="633511"/>
            <a:ext cx="21971000" cy="1689101"/>
          </a:xfrm>
          <a:prstGeom prst="rect">
            <a:avLst/>
          </a:prstGeom>
        </p:spPr>
        <p:txBody>
          <a:bodyPr/>
          <a:lstStyle/>
          <a:p>
            <a:pPr/>
            <a:r>
              <a:t>Don’t be shy…</a:t>
            </a:r>
          </a:p>
        </p:txBody>
      </p:sp>
      <p:sp>
        <p:nvSpPr>
          <p:cNvPr id="176" name="Stop me at any time if you have a question !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Stop me at any time if you have a question 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Lingua franca?   ENGLISH!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Lingua franca?   ENGLISH!</a:t>
            </a:r>
          </a:p>
        </p:txBody>
      </p:sp>
      <p:sp>
        <p:nvSpPr>
          <p:cNvPr id="233" name="a language that is adopted as a common language between speakers whose native languages are different"/>
          <p:cNvSpPr txBox="1"/>
          <p:nvPr/>
        </p:nvSpPr>
        <p:spPr>
          <a:xfrm>
            <a:off x="1408573" y="5111750"/>
            <a:ext cx="17341723" cy="349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500"/>
            </a:lvl1pPr>
          </a:lstStyle>
          <a:p>
            <a:pPr/>
            <a:r>
              <a:t>a language that is adopted as a common language between speakers whose native languages are different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V1 RUX   DE  GW4 OKT,  TNX  FER CALL  OC UR RST 579  ES  OP  KES  KES, QTH NR CHESTER  CHESTER  ES  RNG  5TTW  TO  LOW  DIPOLE.…"/>
          <p:cNvSpPr txBox="1"/>
          <p:nvPr>
            <p:ph type="title"/>
          </p:nvPr>
        </p:nvSpPr>
        <p:spPr>
          <a:xfrm>
            <a:off x="944112" y="3906899"/>
            <a:ext cx="21971005" cy="4648201"/>
          </a:xfrm>
          <a:prstGeom prst="rect">
            <a:avLst/>
          </a:prstGeom>
        </p:spPr>
        <p:txBody>
          <a:bodyPr/>
          <a:lstStyle/>
          <a:p>
            <a:pPr defTabSz="2292038">
              <a:defRPr spc="-67" sz="6768">
                <a:latin typeface="Rockwell Bold"/>
                <a:ea typeface="Rockwell Bold"/>
                <a:cs typeface="Rockwell Bold"/>
                <a:sym typeface="Rockwell Bold"/>
              </a:defRPr>
            </a:pPr>
            <a:r>
              <a:t>SV1 RUX   DE  GW4 OKT,  TNX  FER CALL  OC UR RST 579  ES  OP  KES  KES, QTH NR CHESTER  CHESTER  ES  RNG  5TTW  TO  LOW  DIPOLE.</a:t>
            </a:r>
          </a:p>
          <a:p>
            <a:pPr defTabSz="2292038">
              <a:defRPr spc="-67" sz="6768">
                <a:latin typeface="Rockwell Bold"/>
                <a:ea typeface="Rockwell Bold"/>
                <a:cs typeface="Rockwell Bold"/>
                <a:sym typeface="Rockwell Bold"/>
              </a:defRPr>
            </a:pPr>
            <a:r>
              <a:t>WX  CLDY  TEMP  15C  HW?  BK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dD    Dddd    DdDd    Ddd    d    ddDd    DDd     dddd    dd     dDDD…"/>
          <p:cNvSpPr txBox="1"/>
          <p:nvPr/>
        </p:nvSpPr>
        <p:spPr>
          <a:xfrm>
            <a:off x="2735836" y="1367314"/>
            <a:ext cx="19007740" cy="209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dD    Dddd    DdDd    Ddd    d    ddDd    DDd     dddd    dd     dDDD</a:t>
            </a:r>
          </a:p>
          <a:p>
            <a:pPr/>
            <a:r>
              <a:t>A          B            C           D      E        F           G           H          I          J</a:t>
            </a:r>
          </a:p>
        </p:txBody>
      </p:sp>
      <p:sp>
        <p:nvSpPr>
          <p:cNvPr id="238" name="D = DAH = line…"/>
          <p:cNvSpPr txBox="1"/>
          <p:nvPr/>
        </p:nvSpPr>
        <p:spPr>
          <a:xfrm>
            <a:off x="5197181" y="4974820"/>
            <a:ext cx="6131561" cy="339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rPr b="1">
                <a:latin typeface="Avenir Next Regular"/>
                <a:ea typeface="Avenir Next Regular"/>
                <a:cs typeface="Avenir Next Regular"/>
                <a:sym typeface="Avenir Next Regular"/>
              </a:rPr>
              <a:t>D</a:t>
            </a:r>
            <a:r>
              <a:t> = DAH = line </a:t>
            </a:r>
          </a:p>
          <a:p>
            <a:pPr/>
            <a:r>
              <a:rPr b="1">
                <a:latin typeface="Avenir Next Regular"/>
                <a:ea typeface="Avenir Next Regular"/>
                <a:cs typeface="Avenir Next Regular"/>
                <a:sym typeface="Avenir Next Regular"/>
              </a:rPr>
              <a:t>d</a:t>
            </a:r>
            <a:r>
              <a:t> = di or dit = dot</a:t>
            </a:r>
          </a:p>
          <a:p>
            <a:pPr/>
            <a:r>
              <a:t>Morse is a dot &amp; line code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ractice by code talking…"/>
          <p:cNvSpPr txBox="1"/>
          <p:nvPr/>
        </p:nvSpPr>
        <p:spPr>
          <a:xfrm>
            <a:off x="1962755" y="2390473"/>
            <a:ext cx="11603662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r>
              <a:t>Practice by code talking…</a:t>
            </a:r>
          </a:p>
        </p:txBody>
      </p:sp>
      <p:sp>
        <p:nvSpPr>
          <p:cNvPr id="241" name="CHESTER"/>
          <p:cNvSpPr txBox="1"/>
          <p:nvPr/>
        </p:nvSpPr>
        <p:spPr>
          <a:xfrm>
            <a:off x="2026635" y="4871601"/>
            <a:ext cx="4543756" cy="209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CHESTER</a:t>
            </a:r>
          </a:p>
        </p:txBody>
      </p:sp>
      <p:sp>
        <p:nvSpPr>
          <p:cNvPr id="242" name="DdDd   ddd   d   ddd   D   dDd"/>
          <p:cNvSpPr txBox="1"/>
          <p:nvPr/>
        </p:nvSpPr>
        <p:spPr>
          <a:xfrm>
            <a:off x="2006672" y="6457950"/>
            <a:ext cx="22546250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DdDd   ddd   d   ddd   D   dDd        </a:t>
            </a:r>
          </a:p>
        </p:txBody>
      </p:sp>
      <p:sp>
        <p:nvSpPr>
          <p:cNvPr id="243" name="Oval"/>
          <p:cNvSpPr/>
          <p:nvPr/>
        </p:nvSpPr>
        <p:spPr>
          <a:xfrm>
            <a:off x="2379104" y="8277859"/>
            <a:ext cx="168637" cy="19617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solidFill>
                  <a:schemeClr val="accent1">
                    <a:satOff val="5092"/>
                    <a:lumOff val="-28652"/>
                  </a:schemeClr>
                </a:solidFill>
              </a:defRPr>
            </a:pPr>
          </a:p>
        </p:txBody>
      </p:sp>
      <p:sp>
        <p:nvSpPr>
          <p:cNvPr id="244" name="Line"/>
          <p:cNvSpPr/>
          <p:nvPr/>
        </p:nvSpPr>
        <p:spPr>
          <a:xfrm>
            <a:off x="1941068" y="8375947"/>
            <a:ext cx="335802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45" name="Line"/>
          <p:cNvSpPr/>
          <p:nvPr/>
        </p:nvSpPr>
        <p:spPr>
          <a:xfrm>
            <a:off x="2649975" y="8375947"/>
            <a:ext cx="335802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46" name="Oval"/>
          <p:cNvSpPr/>
          <p:nvPr/>
        </p:nvSpPr>
        <p:spPr>
          <a:xfrm>
            <a:off x="3088011" y="8277859"/>
            <a:ext cx="168637" cy="19617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solidFill>
                  <a:schemeClr val="accent1">
                    <a:satOff val="5092"/>
                    <a:lumOff val="-28652"/>
                  </a:schemeClr>
                </a:solidFill>
              </a:defRPr>
            </a:pPr>
          </a:p>
        </p:txBody>
      </p:sp>
      <p:sp>
        <p:nvSpPr>
          <p:cNvPr id="247" name="Oval"/>
          <p:cNvSpPr/>
          <p:nvPr/>
        </p:nvSpPr>
        <p:spPr>
          <a:xfrm>
            <a:off x="3984207" y="8277859"/>
            <a:ext cx="168638" cy="19617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solidFill>
                  <a:schemeClr val="accent1">
                    <a:satOff val="5092"/>
                    <a:lumOff val="-28652"/>
                  </a:schemeClr>
                </a:solidFill>
              </a:defRPr>
            </a:pPr>
          </a:p>
        </p:txBody>
      </p:sp>
      <p:sp>
        <p:nvSpPr>
          <p:cNvPr id="248" name="Oval"/>
          <p:cNvSpPr/>
          <p:nvPr/>
        </p:nvSpPr>
        <p:spPr>
          <a:xfrm>
            <a:off x="5216348" y="8277859"/>
            <a:ext cx="168637" cy="19617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solidFill>
                  <a:schemeClr val="accent1">
                    <a:satOff val="5092"/>
                    <a:lumOff val="-28652"/>
                  </a:schemeClr>
                </a:solidFill>
              </a:defRPr>
            </a:pPr>
          </a:p>
        </p:txBody>
      </p:sp>
      <p:sp>
        <p:nvSpPr>
          <p:cNvPr id="249" name="Oval"/>
          <p:cNvSpPr/>
          <p:nvPr/>
        </p:nvSpPr>
        <p:spPr>
          <a:xfrm>
            <a:off x="5860182" y="8277859"/>
            <a:ext cx="168637" cy="19617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solidFill>
                  <a:schemeClr val="accent1">
                    <a:satOff val="5092"/>
                    <a:lumOff val="-28652"/>
                  </a:schemeClr>
                </a:solidFill>
              </a:defRPr>
            </a:pPr>
          </a:p>
        </p:txBody>
      </p:sp>
      <p:sp>
        <p:nvSpPr>
          <p:cNvPr id="250" name="Oval"/>
          <p:cNvSpPr/>
          <p:nvPr/>
        </p:nvSpPr>
        <p:spPr>
          <a:xfrm>
            <a:off x="6090022" y="8277859"/>
            <a:ext cx="168638" cy="19617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solidFill>
                  <a:schemeClr val="accent1">
                    <a:satOff val="5092"/>
                    <a:lumOff val="-28652"/>
                  </a:schemeClr>
                </a:solidFill>
              </a:defRPr>
            </a:pPr>
          </a:p>
        </p:txBody>
      </p:sp>
      <p:sp>
        <p:nvSpPr>
          <p:cNvPr id="251" name="Oval"/>
          <p:cNvSpPr/>
          <p:nvPr/>
        </p:nvSpPr>
        <p:spPr>
          <a:xfrm>
            <a:off x="4214194" y="8277859"/>
            <a:ext cx="168637" cy="19617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solidFill>
                  <a:schemeClr val="accent1">
                    <a:satOff val="5092"/>
                    <a:lumOff val="-28652"/>
                  </a:schemeClr>
                </a:solidFill>
              </a:defRPr>
            </a:pPr>
          </a:p>
        </p:txBody>
      </p:sp>
      <p:sp>
        <p:nvSpPr>
          <p:cNvPr id="252" name="Oval"/>
          <p:cNvSpPr/>
          <p:nvPr/>
        </p:nvSpPr>
        <p:spPr>
          <a:xfrm>
            <a:off x="4444181" y="8277859"/>
            <a:ext cx="168638" cy="19617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solidFill>
                  <a:schemeClr val="accent1">
                    <a:satOff val="5092"/>
                    <a:lumOff val="-28652"/>
                  </a:schemeClr>
                </a:solidFill>
              </a:defRPr>
            </a:pPr>
          </a:p>
        </p:txBody>
      </p:sp>
      <p:sp>
        <p:nvSpPr>
          <p:cNvPr id="253" name="Oval"/>
          <p:cNvSpPr/>
          <p:nvPr/>
        </p:nvSpPr>
        <p:spPr>
          <a:xfrm>
            <a:off x="4674168" y="8277859"/>
            <a:ext cx="168637" cy="19617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solidFill>
                  <a:schemeClr val="accent1">
                    <a:satOff val="5092"/>
                    <a:lumOff val="-28652"/>
                  </a:schemeClr>
                </a:solidFill>
              </a:defRPr>
            </a:pPr>
          </a:p>
        </p:txBody>
      </p:sp>
      <p:sp>
        <p:nvSpPr>
          <p:cNvPr id="254" name="Oval"/>
          <p:cNvSpPr/>
          <p:nvPr/>
        </p:nvSpPr>
        <p:spPr>
          <a:xfrm>
            <a:off x="6319862" y="8277859"/>
            <a:ext cx="168637" cy="19617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solidFill>
                  <a:schemeClr val="accent1">
                    <a:satOff val="5092"/>
                    <a:lumOff val="-28652"/>
                  </a:schemeClr>
                </a:solidFill>
              </a:defRPr>
            </a:pPr>
          </a:p>
        </p:txBody>
      </p:sp>
      <p:sp>
        <p:nvSpPr>
          <p:cNvPr id="255" name="Line"/>
          <p:cNvSpPr/>
          <p:nvPr/>
        </p:nvSpPr>
        <p:spPr>
          <a:xfrm>
            <a:off x="6957623" y="8375947"/>
            <a:ext cx="335802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56" name="Oval"/>
          <p:cNvSpPr/>
          <p:nvPr/>
        </p:nvSpPr>
        <p:spPr>
          <a:xfrm>
            <a:off x="7965850" y="8277859"/>
            <a:ext cx="168638" cy="19617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solidFill>
                  <a:schemeClr val="accent1">
                    <a:satOff val="5092"/>
                    <a:lumOff val="-28652"/>
                  </a:schemeClr>
                </a:solidFill>
              </a:defRPr>
            </a:pPr>
          </a:p>
        </p:txBody>
      </p:sp>
      <p:sp>
        <p:nvSpPr>
          <p:cNvPr id="257" name="Oval"/>
          <p:cNvSpPr/>
          <p:nvPr/>
        </p:nvSpPr>
        <p:spPr>
          <a:xfrm>
            <a:off x="8632353" y="8277859"/>
            <a:ext cx="168637" cy="19617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solidFill>
                  <a:schemeClr val="accent1">
                    <a:satOff val="5092"/>
                    <a:lumOff val="-28652"/>
                  </a:schemeClr>
                </a:solidFill>
              </a:defRPr>
            </a:pPr>
          </a:p>
        </p:txBody>
      </p:sp>
      <p:sp>
        <p:nvSpPr>
          <p:cNvPr id="258" name="Line"/>
          <p:cNvSpPr/>
          <p:nvPr/>
        </p:nvSpPr>
        <p:spPr>
          <a:xfrm>
            <a:off x="8222228" y="8375947"/>
            <a:ext cx="335802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59" name="Dah di Dah dit    di di di dit    dit    di di dit    Dah    dit   di Dah dit"/>
          <p:cNvSpPr txBox="1"/>
          <p:nvPr/>
        </p:nvSpPr>
        <p:spPr>
          <a:xfrm>
            <a:off x="2062325" y="10471149"/>
            <a:ext cx="16063191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Dah di Dah dit    di di di dit    dit    di di dit    Dah    dit   di Dah dit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E I S H T MO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658070">
              <a:defRPr spc="-81" sz="8160"/>
            </a:pPr>
            <a:r>
              <a:t>E I S H T MO</a:t>
            </a:r>
          </a:p>
          <a:p>
            <a:pPr defTabSz="1658070">
              <a:defRPr spc="-81" sz="8160"/>
            </a:pPr>
            <a:r>
              <a:t>d  dd  ddd  dddd  D  DD  DDD</a:t>
            </a:r>
          </a:p>
          <a:p>
            <a:pPr defTabSz="1658070">
              <a:defRPr spc="-81" sz="8160"/>
            </a:pPr>
          </a:p>
          <a:p>
            <a:pPr defTabSz="1658070">
              <a:defRPr spc="-81" sz="8160"/>
            </a:pPr>
            <a:r>
              <a:t>Elephants in straw hats three miles off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Opposites…"/>
          <p:cNvSpPr txBox="1"/>
          <p:nvPr>
            <p:ph type="title"/>
          </p:nvPr>
        </p:nvSpPr>
        <p:spPr>
          <a:xfrm>
            <a:off x="1206498" y="933784"/>
            <a:ext cx="21971004" cy="11345095"/>
          </a:xfrm>
          <a:prstGeom prst="rect">
            <a:avLst/>
          </a:prstGeom>
        </p:spPr>
        <p:txBody>
          <a:bodyPr/>
          <a:lstStyle/>
          <a:p>
            <a:pPr defTabSz="1658070">
              <a:defRPr spc="-81" sz="8160"/>
            </a:pPr>
            <a:r>
              <a:t>Opposites</a:t>
            </a:r>
          </a:p>
          <a:p>
            <a:pPr defTabSz="1658070">
              <a:defRPr spc="-81" sz="8160"/>
            </a:pPr>
          </a:p>
          <a:p>
            <a:pPr defTabSz="1658070">
              <a:defRPr spc="-81" sz="8160"/>
            </a:pPr>
            <a:r>
              <a:t>A &amp; N           dD   Dd</a:t>
            </a:r>
          </a:p>
          <a:p>
            <a:pPr defTabSz="1658070">
              <a:defRPr spc="-81" sz="8160"/>
            </a:pPr>
            <a:r>
              <a:t>G &amp; W          Ddd    dDD</a:t>
            </a:r>
          </a:p>
          <a:p>
            <a:pPr defTabSz="1658070">
              <a:defRPr spc="-81" sz="8160"/>
            </a:pPr>
            <a:r>
              <a:t>B &amp; V            Dddd   dddD</a:t>
            </a:r>
          </a:p>
          <a:p>
            <a:pPr defTabSz="1658070">
              <a:defRPr spc="-81" sz="8160"/>
            </a:pPr>
            <a:r>
              <a:t>P &amp; X            dDDd   DddD</a:t>
            </a:r>
          </a:p>
          <a:p>
            <a:pPr defTabSz="1658070">
              <a:defRPr spc="-81" sz="8160"/>
            </a:pPr>
            <a:r>
              <a:t>F &amp; L             ddDd   dDdd</a:t>
            </a:r>
          </a:p>
          <a:p>
            <a:pPr defTabSz="1658070">
              <a:defRPr spc="-81" sz="8160"/>
            </a:pPr>
            <a:r>
              <a:t>Q                    DDdD   Here comes the Queen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Overscored letters = no spaces.…"/>
          <p:cNvSpPr txBox="1"/>
          <p:nvPr>
            <p:ph type="title"/>
          </p:nvPr>
        </p:nvSpPr>
        <p:spPr>
          <a:xfrm>
            <a:off x="729009" y="604105"/>
            <a:ext cx="21971004" cy="10370456"/>
          </a:xfrm>
          <a:prstGeom prst="rect">
            <a:avLst/>
          </a:prstGeom>
        </p:spPr>
        <p:txBody>
          <a:bodyPr/>
          <a:lstStyle/>
          <a:p>
            <a:pPr defTabSz="1999437">
              <a:defRPr spc="-98" sz="9840">
                <a:latin typeface="Produkt Medium"/>
                <a:ea typeface="Produkt Medium"/>
                <a:cs typeface="Produkt Medium"/>
                <a:sym typeface="Produkt Medium"/>
              </a:defRPr>
            </a:pPr>
            <a:r>
              <a:t>Overscored letters = no spaces.</a:t>
            </a:r>
          </a:p>
          <a:p>
            <a:pPr defTabSz="1999437">
              <a:defRPr spc="-63" sz="6314">
                <a:latin typeface="Produkt Light"/>
                <a:ea typeface="Produkt Light"/>
                <a:cs typeface="Produkt Light"/>
                <a:sym typeface="Produkt Light"/>
              </a:defRPr>
            </a:pPr>
          </a:p>
          <a:p>
            <a:pPr defTabSz="1999437">
              <a:defRPr spc="-63" sz="6314">
                <a:latin typeface="Produkt Light"/>
                <a:ea typeface="Produkt Light"/>
                <a:cs typeface="Produkt Light"/>
                <a:sym typeface="Produkt Light"/>
              </a:defRPr>
            </a:pPr>
            <a:r>
              <a:t>WR     @              dDDdDd</a:t>
            </a:r>
          </a:p>
          <a:p>
            <a:pPr defTabSz="1999437">
              <a:defRPr spc="-63" sz="6314">
                <a:latin typeface="Produkt Light"/>
                <a:ea typeface="Produkt Light"/>
                <a:cs typeface="Produkt Light"/>
                <a:sym typeface="Produkt Light"/>
              </a:defRPr>
            </a:pPr>
          </a:p>
          <a:p>
            <a:pPr defTabSz="1999437">
              <a:defRPr spc="-63" sz="6314">
                <a:latin typeface="Produkt Light"/>
                <a:ea typeface="Produkt Light"/>
                <a:cs typeface="Produkt Light"/>
                <a:sym typeface="Produkt Light"/>
              </a:defRPr>
            </a:pPr>
            <a:r>
              <a:t>SOS                      dddDDDddd</a:t>
            </a:r>
          </a:p>
          <a:p>
            <a:pPr defTabSz="1999437">
              <a:defRPr spc="-63" sz="6314">
                <a:latin typeface="Produkt Light"/>
                <a:ea typeface="Produkt Light"/>
                <a:cs typeface="Produkt Light"/>
                <a:sym typeface="Produkt Light"/>
              </a:defRPr>
            </a:pPr>
          </a:p>
          <a:p>
            <a:pPr defTabSz="1999437">
              <a:defRPr spc="-63" sz="6314">
                <a:latin typeface="Produkt Light"/>
                <a:ea typeface="Produkt Light"/>
                <a:cs typeface="Produkt Light"/>
                <a:sym typeface="Produkt Light"/>
              </a:defRPr>
            </a:pPr>
            <a:r>
              <a:t>BT        Pause     DdddD</a:t>
            </a:r>
          </a:p>
          <a:p>
            <a:pPr defTabSz="1999437">
              <a:defRPr spc="-63" sz="6314">
                <a:latin typeface="Produkt Light"/>
                <a:ea typeface="Produkt Light"/>
                <a:cs typeface="Produkt Light"/>
                <a:sym typeface="Produkt Light"/>
              </a:defRPr>
            </a:pPr>
          </a:p>
          <a:p>
            <a:pPr defTabSz="1999437">
              <a:defRPr spc="-63" sz="6314">
                <a:latin typeface="Produkt Light"/>
                <a:ea typeface="Produkt Light"/>
                <a:cs typeface="Produkt Light"/>
                <a:sym typeface="Produkt Light"/>
              </a:defRPr>
            </a:pPr>
            <a:r>
              <a:t># SOS was developed from German maritime regs, made official  </a:t>
            </a:r>
          </a:p>
          <a:p>
            <a:pPr defTabSz="1999437">
              <a:defRPr spc="-63" sz="6314">
                <a:latin typeface="Produkt Light"/>
                <a:ea typeface="Produkt Light"/>
                <a:cs typeface="Produkt Light"/>
                <a:sym typeface="Produkt Light"/>
              </a:defRPr>
            </a:pPr>
            <a:r>
              <a:t>   in 1908.</a:t>
            </a:r>
          </a:p>
        </p:txBody>
      </p:sp>
      <p:sp>
        <p:nvSpPr>
          <p:cNvPr id="266" name="Line"/>
          <p:cNvSpPr/>
          <p:nvPr/>
        </p:nvSpPr>
        <p:spPr>
          <a:xfrm flipH="1">
            <a:off x="729009" y="604105"/>
            <a:ext cx="1018376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67" name="Line"/>
          <p:cNvSpPr/>
          <p:nvPr/>
        </p:nvSpPr>
        <p:spPr>
          <a:xfrm flipH="1">
            <a:off x="682244" y="5116135"/>
            <a:ext cx="1592523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68" name="Line"/>
          <p:cNvSpPr/>
          <p:nvPr/>
        </p:nvSpPr>
        <p:spPr>
          <a:xfrm flipH="1">
            <a:off x="754596" y="3300764"/>
            <a:ext cx="1447819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RMS Titanic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RMS Titanic</a:t>
            </a:r>
          </a:p>
        </p:txBody>
      </p:sp>
      <p:pic>
        <p:nvPicPr>
          <p:cNvPr id="271" name="uuid=47369F6E-1430-4ECD-B890-44DBBBA7E2FC&amp;code=001&amp;library=1&amp;type=1&amp;mode=1&amp;loc=true&amp;cap=true.png" descr="uuid=47369F6E-1430-4ECD-B890-44DBBBA7E2FC&amp;code=001&amp;library=1&amp;type=1&amp;mode=1&amp;loc=true&amp;cap=tru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856048" y="3746301"/>
            <a:ext cx="4939406" cy="76592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uuid=AA0663C8-35BB-4885-AFA5-04C72F96F013&amp;code=001&amp;library=1&amp;type=1&amp;mode=1&amp;loc=true&amp;cap=true.png" descr="uuid=AA0663C8-35BB-4885-AFA5-04C72F96F013&amp;code=001&amp;library=1&amp;type=1&amp;mode=1&amp;loc=true&amp;cap=tru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19859" y="3746301"/>
            <a:ext cx="5642694" cy="76592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The Marconi ‘Guillotine’ Ke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Marconi ‘Guillotine’ Key</a:t>
            </a:r>
          </a:p>
        </p:txBody>
      </p:sp>
      <p:pic>
        <p:nvPicPr>
          <p:cNvPr id="275" name="Screenshot 2025-07-13 at 22.50.31.png" descr="Screenshot 2025-07-13 at 22.50.3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34489" y="2293196"/>
            <a:ext cx="15225257" cy="113946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Farnsworth method?…"/>
          <p:cNvSpPr txBox="1"/>
          <p:nvPr>
            <p:ph type="title"/>
          </p:nvPr>
        </p:nvSpPr>
        <p:spPr>
          <a:xfrm>
            <a:off x="1206498" y="223899"/>
            <a:ext cx="21971004" cy="4648201"/>
          </a:xfrm>
          <a:prstGeom prst="rect">
            <a:avLst/>
          </a:prstGeom>
        </p:spPr>
        <p:txBody>
          <a:bodyPr/>
          <a:lstStyle/>
          <a:p>
            <a:pPr defTabSz="1658070">
              <a:defRPr spc="-81" sz="8160"/>
            </a:pPr>
            <a:r>
              <a:t>Farnsworth method?</a:t>
            </a:r>
          </a:p>
          <a:p>
            <a:pPr defTabSz="1658070">
              <a:defRPr spc="-81" sz="8160"/>
            </a:pPr>
            <a:r>
              <a:t>….to send letters at one speed but make the separation between them larger than normal.</a:t>
            </a:r>
          </a:p>
        </p:txBody>
      </p:sp>
      <p:sp>
        <p:nvSpPr>
          <p:cNvPr id="278" name="T    O   O    F    A    R     A     P    A     R     T     ?"/>
          <p:cNvSpPr txBox="1"/>
          <p:nvPr/>
        </p:nvSpPr>
        <p:spPr>
          <a:xfrm>
            <a:off x="1284648" y="6078378"/>
            <a:ext cx="20137458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r>
              <a:t>T    O   O    F    A    R     A     P    A     R     T     ?</a:t>
            </a:r>
          </a:p>
        </p:txBody>
      </p:sp>
      <p:sp>
        <p:nvSpPr>
          <p:cNvPr id="279" name="Should not be used for routine sending or extensive practice because it derails the  dit train!"/>
          <p:cNvSpPr txBox="1"/>
          <p:nvPr/>
        </p:nvSpPr>
        <p:spPr>
          <a:xfrm>
            <a:off x="1105927" y="8358865"/>
            <a:ext cx="22669529" cy="3771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8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Should not be used for routine sending or extensive practice because it derails the  dit train!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CW= Continuous Waves of radio energy, turned on and off to make Morse code."/>
          <p:cNvSpPr txBox="1"/>
          <p:nvPr>
            <p:ph type="title"/>
          </p:nvPr>
        </p:nvSpPr>
        <p:spPr>
          <a:xfrm>
            <a:off x="1206500" y="633511"/>
            <a:ext cx="21971000" cy="6686154"/>
          </a:xfrm>
          <a:prstGeom prst="rect">
            <a:avLst/>
          </a:prstGeom>
        </p:spPr>
        <p:txBody>
          <a:bodyPr/>
          <a:lstStyle/>
          <a:p>
            <a:pPr>
              <a:defRPr spc="-105" sz="10600"/>
            </a:pPr>
            <a:r>
              <a:rPr>
                <a:latin typeface="Rockwell Bold"/>
                <a:ea typeface="Rockwell Bold"/>
                <a:cs typeface="Rockwell Bold"/>
                <a:sym typeface="Rockwell Bold"/>
              </a:rPr>
              <a:t>CW= Continuous Waves</a:t>
            </a:r>
            <a:r>
              <a:t> of radio energy, turned on and off to make Morse code.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Drills…"/>
          <p:cNvSpPr txBox="1"/>
          <p:nvPr>
            <p:ph type="title"/>
          </p:nvPr>
        </p:nvSpPr>
        <p:spPr>
          <a:xfrm>
            <a:off x="800100" y="960499"/>
            <a:ext cx="21971004" cy="8535096"/>
          </a:xfrm>
          <a:prstGeom prst="rect">
            <a:avLst/>
          </a:prstGeom>
        </p:spPr>
        <p:txBody>
          <a:bodyPr/>
          <a:lstStyle/>
          <a:p>
            <a:pPr defTabSz="1219169">
              <a:defRPr spc="-66" sz="6600">
                <a:latin typeface="Rockwell Bold"/>
                <a:ea typeface="Rockwell Bold"/>
                <a:cs typeface="Rockwell Bold"/>
                <a:sym typeface="Rockwell Bold"/>
              </a:defRPr>
            </a:pPr>
            <a:r>
              <a:t>Drills</a:t>
            </a:r>
          </a:p>
          <a:p>
            <a:pPr defTabSz="1219169">
              <a:defRPr spc="-59" sz="6000"/>
            </a:pPr>
            <a:r>
              <a:t>Best bent wire ……</a:t>
            </a:r>
          </a:p>
          <a:p>
            <a:pPr defTabSz="1219169">
              <a:defRPr spc="-59" sz="6000"/>
            </a:pPr>
            <a:r>
              <a:t>The quick brown fox jumps over the lazy dog</a:t>
            </a:r>
          </a:p>
          <a:p>
            <a:pPr defTabSz="1219169">
              <a:defRPr spc="-59" sz="6000"/>
            </a:pPr>
            <a:r>
              <a:t>Alphabet</a:t>
            </a:r>
          </a:p>
          <a:p>
            <a:pPr defTabSz="1219169">
              <a:defRPr spc="-59" sz="6000"/>
            </a:pPr>
            <a:r>
              <a:t>Difficult  common words</a:t>
            </a:r>
          </a:p>
          <a:p>
            <a:pPr defTabSz="1219169">
              <a:defRPr spc="-59" sz="6000"/>
            </a:pPr>
            <a:r>
              <a:t>Troublesome letters/numbers</a:t>
            </a:r>
          </a:p>
          <a:p>
            <a:pPr defTabSz="1219169">
              <a:defRPr spc="-59" sz="6000"/>
            </a:pPr>
            <a:r>
              <a:t>QSO examples</a:t>
            </a:r>
          </a:p>
          <a:p>
            <a:pPr defTabSz="1219169">
              <a:defRPr spc="-59" sz="6000"/>
            </a:pPr>
            <a:r>
              <a:t>Useful phrases</a:t>
            </a:r>
          </a:p>
          <a:p>
            <a:pPr defTabSz="1219169">
              <a:defRPr spc="-59" sz="60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Q codes….…"/>
          <p:cNvSpPr txBox="1"/>
          <p:nvPr>
            <p:ph type="title"/>
          </p:nvPr>
        </p:nvSpPr>
        <p:spPr>
          <a:xfrm>
            <a:off x="1003298" y="669292"/>
            <a:ext cx="21971004" cy="10753924"/>
          </a:xfrm>
          <a:prstGeom prst="rect">
            <a:avLst/>
          </a:prstGeom>
        </p:spPr>
        <p:txBody>
          <a:bodyPr/>
          <a:lstStyle/>
          <a:p>
            <a:pPr defTabSz="1097252">
              <a:defRPr spc="-53" sz="5400">
                <a:latin typeface="Produkt Regular"/>
                <a:ea typeface="Produkt Regular"/>
                <a:cs typeface="Produkt Regular"/>
                <a:sym typeface="Produkt Regular"/>
              </a:defRPr>
            </a:pPr>
            <a:r>
              <a:t>Q codes….</a:t>
            </a:r>
          </a:p>
          <a:p>
            <a:pPr defTabSz="1097252">
              <a:defRPr spc="-53" sz="5400"/>
            </a:pPr>
          </a:p>
          <a:p>
            <a:pPr defTabSz="1097252">
              <a:defRPr spc="-53" sz="5400"/>
            </a:pPr>
            <a:r>
              <a:t>QRL is the frequency in use/the frequency is in use.   DDdD  dDd  dDdd</a:t>
            </a:r>
          </a:p>
          <a:p>
            <a:pPr defTabSz="1097252">
              <a:defRPr spc="-53" sz="5400"/>
            </a:pPr>
            <a:r>
              <a:t>QRV ready to go on air.  DDdD  dDd  dddD</a:t>
            </a:r>
          </a:p>
          <a:p>
            <a:pPr defTabSz="1097252">
              <a:defRPr spc="-53" sz="5400"/>
            </a:pPr>
            <a:r>
              <a:t>QRT shutting down. DDdD  dDd  D</a:t>
            </a:r>
          </a:p>
          <a:p>
            <a:pPr defTabSz="1097252">
              <a:defRPr spc="-53" sz="5400"/>
            </a:pPr>
            <a:r>
              <a:t>QRZ ? who is calling?  DDdD  dDd  Dddd</a:t>
            </a:r>
          </a:p>
          <a:p>
            <a:pPr defTabSz="1097252">
              <a:defRPr spc="-53" sz="5400"/>
            </a:pPr>
            <a:r>
              <a:t>QRX wait/standby  DDdD  dDd  DddD</a:t>
            </a:r>
          </a:p>
          <a:p>
            <a:pPr defTabSz="1097252">
              <a:defRPr spc="-53" sz="5400"/>
            </a:pPr>
            <a:r>
              <a:t>QSY  change frequency  DDdD  ddd  DdDD</a:t>
            </a:r>
          </a:p>
          <a:p>
            <a:pPr defTabSz="1097252">
              <a:defRPr spc="-53" sz="5400"/>
            </a:pPr>
            <a:r>
              <a:t>QRG  frequency  DDdD  dDd  Ddd</a:t>
            </a:r>
          </a:p>
          <a:p>
            <a:pPr defTabSz="1097252">
              <a:defRPr spc="-53" sz="5400"/>
            </a:pPr>
            <a:r>
              <a:t>QRS  send slower  DDdD  dDd  ddd</a:t>
            </a:r>
          </a:p>
          <a:p>
            <a:pPr defTabSz="1097252">
              <a:defRPr spc="-53" sz="5400"/>
            </a:pPr>
            <a:r>
              <a:t>QRQ send faster  DDdD  dDd  DDdD</a:t>
            </a:r>
          </a:p>
          <a:p>
            <a:pPr defTabSz="1097252">
              <a:defRPr spc="-53" sz="5400"/>
            </a:pPr>
            <a:r>
              <a:t>QLF ?                          DDdD  dDdd  ddDd</a:t>
            </a:r>
          </a:p>
          <a:p>
            <a:pPr defTabSz="1097252">
              <a:defRPr spc="-53" sz="5400"/>
            </a:pPr>
            <a:r>
              <a:t>?                                    ddDDdd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5060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Hello/goodbye/thanks  etc….…"/>
          <p:cNvSpPr txBox="1"/>
          <p:nvPr>
            <p:ph type="title"/>
          </p:nvPr>
        </p:nvSpPr>
        <p:spPr>
          <a:xfrm>
            <a:off x="1206498" y="1000549"/>
            <a:ext cx="21971004" cy="11714902"/>
          </a:xfrm>
          <a:prstGeom prst="rect">
            <a:avLst/>
          </a:prstGeom>
        </p:spPr>
        <p:txBody>
          <a:bodyPr/>
          <a:lstStyle/>
          <a:p>
            <a:pPr defTabSz="1194786">
              <a:defRPr spc="-58" sz="5880">
                <a:latin typeface="Produkt Medium"/>
                <a:ea typeface="Produkt Medium"/>
                <a:cs typeface="Produkt Medium"/>
                <a:sym typeface="Produkt Medium"/>
              </a:defRPr>
            </a:pPr>
            <a:r>
              <a:t>Hello/goodbye/thanks  etc….</a:t>
            </a:r>
          </a:p>
          <a:p>
            <a:pPr defTabSz="1194786">
              <a:defRPr spc="-58" sz="5880"/>
            </a:pPr>
          </a:p>
          <a:p>
            <a:pPr defTabSz="1194786">
              <a:defRPr spc="-58" sz="5880"/>
            </a:pPr>
            <a:r>
              <a:t>Hej: Helllo/goodbye (Scandinavia)</a:t>
            </a:r>
          </a:p>
          <a:p>
            <a:pPr defTabSz="1194786">
              <a:defRPr spc="-58" sz="5880"/>
            </a:pPr>
            <a:r>
              <a:t>Bedankt voor het QSO:   Thanks for the QSO (Dutch)</a:t>
            </a:r>
          </a:p>
          <a:p>
            <a:pPr defTabSz="1194786">
              <a:defRPr spc="-58" sz="5880"/>
            </a:pPr>
            <a:r>
              <a:t>Tot ziens:   Goodbye  (Dutch)</a:t>
            </a:r>
          </a:p>
          <a:p>
            <a:pPr defTabSz="1194786">
              <a:defRPr spc="-58" sz="5880"/>
            </a:pPr>
            <a:r>
              <a:t>Ciao:  Hello/godbye  (Italian)</a:t>
            </a:r>
          </a:p>
          <a:p>
            <a:pPr defTabSz="1194786">
              <a:defRPr spc="-58" sz="5880"/>
            </a:pPr>
            <a:r>
              <a:t>Adios : Goodbye  (Spanish)</a:t>
            </a:r>
          </a:p>
          <a:p>
            <a:pPr defTabSz="1194786">
              <a:defRPr spc="-58" sz="5880"/>
            </a:pPr>
            <a:r>
              <a:t>DSW:  Do svidanya. Goodbye  (Russian) </a:t>
            </a:r>
          </a:p>
          <a:p>
            <a:pPr defTabSz="1194786">
              <a:defRPr spc="-58" sz="5880"/>
            </a:pPr>
            <a:r>
              <a:t>SPB: Spasibo.  Thanks (Russian)</a:t>
            </a:r>
          </a:p>
          <a:p>
            <a:pPr defTabSz="1194786">
              <a:defRPr spc="-58" sz="5880"/>
            </a:pPr>
            <a:r>
              <a:t>Poka:  See you (Russian) </a:t>
            </a:r>
          </a:p>
          <a:p>
            <a:pPr defTabSz="1194786">
              <a:defRPr spc="-58" sz="5880"/>
            </a:pPr>
            <a:r>
              <a:t>DPB: Do pobachennya:  Goodbye  (Ukrainian)</a:t>
            </a:r>
          </a:p>
          <a:p>
            <a:pPr defTabSz="1194786">
              <a:defRPr spc="-58" sz="5880"/>
            </a:pPr>
            <a:r>
              <a:t>Ahoj:  Hello/see you! (Czech &amp; Slovak)</a:t>
            </a:r>
          </a:p>
          <a:p>
            <a:pPr defTabSz="1194786">
              <a:defRPr spc="-58" sz="5880"/>
            </a:pPr>
            <a:r>
              <a:t>AWDH:  Auf Wiederhören.  Till I hear you again (German)</a:t>
            </a:r>
          </a:p>
          <a:p>
            <a:pPr defTabSz="1194786">
              <a:defRPr spc="-58" sz="5880"/>
            </a:pPr>
            <a:r>
              <a:t>MCI:  Merci.  Thanks  (French)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Screenshot 2024-11-03 at 15.28.03.png" descr="Screenshot 2024-11-03 at 15.28.0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83925" y="13985"/>
            <a:ext cx="16781929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Screenshot 2024-11-03 at 15.26.24.png" descr="Screenshot 2024-11-03 at 15.26.2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172" y="-97167"/>
            <a:ext cx="24408344" cy="139103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Screenshot 2024-11-03 at 15.25.50.png" descr="Screenshot 2024-11-03 at 15.25.5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388" y="1065619"/>
            <a:ext cx="24269224" cy="114805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Screenshot 2024-11-03 at 16.10.34.png" descr="Screenshot 2024-11-03 at 16.10.3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618" y="954313"/>
            <a:ext cx="24240764" cy="118073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ection Title"/>
          <p:cNvSpPr txBox="1"/>
          <p:nvPr>
            <p:ph type="title"/>
          </p:nvPr>
        </p:nvSpPr>
        <p:spPr>
          <a:xfrm>
            <a:off x="1984939" y="1600312"/>
            <a:ext cx="21971004" cy="8535096"/>
          </a:xfrm>
          <a:prstGeom prst="rect">
            <a:avLst/>
          </a:prstGeom>
        </p:spPr>
        <p:txBody>
          <a:bodyPr/>
          <a:lstStyle/>
          <a:p>
            <a:pPr/>
          </a:p>
          <a:p>
            <a:pPr/>
          </a:p>
        </p:txBody>
      </p:sp>
      <p:pic>
        <p:nvPicPr>
          <p:cNvPr id="296" name="Screenshot 2024-11-14 at 12.04.37.png" descr="Screenshot 2024-11-14 at 12.04.3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30053" y="4674"/>
            <a:ext cx="16675332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Screenshot 2024-11-24 at 20.17.25.png" descr="Screenshot 2024-11-24 at 20.17.2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72594" y="-56874"/>
            <a:ext cx="22613734" cy="138297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Morse invented the telegraph…..…"/>
          <p:cNvSpPr txBox="1"/>
          <p:nvPr>
            <p:ph type="title"/>
          </p:nvPr>
        </p:nvSpPr>
        <p:spPr>
          <a:xfrm>
            <a:off x="342900" y="-380684"/>
            <a:ext cx="21971004" cy="13917024"/>
          </a:xfrm>
          <a:prstGeom prst="rect">
            <a:avLst/>
          </a:prstGeom>
        </p:spPr>
        <p:txBody>
          <a:bodyPr/>
          <a:lstStyle/>
          <a:p>
            <a:pPr defTabSz="1194786">
              <a:defRPr spc="-70" sz="7056">
                <a:latin typeface="Produkt Medium"/>
                <a:ea typeface="Produkt Medium"/>
                <a:cs typeface="Produkt Medium"/>
                <a:sym typeface="Produkt Medium"/>
              </a:defRPr>
            </a:pPr>
          </a:p>
          <a:p>
            <a:pPr defTabSz="1194786">
              <a:defRPr spc="-70" sz="7056">
                <a:latin typeface="Produkt Light"/>
                <a:ea typeface="Produkt Light"/>
                <a:cs typeface="Produkt Light"/>
                <a:sym typeface="Produkt Light"/>
              </a:defRPr>
            </a:pPr>
            <a:r>
              <a:t>                                         </a:t>
            </a:r>
          </a:p>
          <a:p>
            <a:pPr defTabSz="1194786">
              <a:defRPr spc="-70" sz="7056">
                <a:latin typeface="Produkt Light"/>
                <a:ea typeface="Produkt Light"/>
                <a:cs typeface="Produkt Light"/>
                <a:sym typeface="Produkt Light"/>
              </a:defRPr>
            </a:pPr>
            <a:r>
              <a:t>                         Morse invented the telegraph…..</a:t>
            </a:r>
          </a:p>
          <a:p>
            <a:pPr defTabSz="1194786">
              <a:defRPr spc="-70" sz="7056">
                <a:latin typeface="Produkt Light"/>
                <a:ea typeface="Produkt Light"/>
                <a:cs typeface="Produkt Light"/>
                <a:sym typeface="Produkt Light"/>
              </a:defRPr>
            </a:pPr>
          </a:p>
          <a:p>
            <a:pPr defTabSz="1194786">
              <a:defRPr spc="-70" sz="7056">
                <a:latin typeface="Produkt Light"/>
                <a:ea typeface="Produkt Light"/>
                <a:cs typeface="Produkt Light"/>
                <a:sym typeface="Produkt Light"/>
              </a:defRPr>
            </a:pPr>
          </a:p>
          <a:p>
            <a:pPr defTabSz="1194786">
              <a:defRPr spc="-70" sz="7056">
                <a:latin typeface="Produkt Light"/>
                <a:ea typeface="Produkt Light"/>
                <a:cs typeface="Produkt Light"/>
                <a:sym typeface="Produkt Light"/>
              </a:defRPr>
            </a:pPr>
          </a:p>
          <a:p>
            <a:pPr defTabSz="1194786">
              <a:defRPr spc="-70" sz="7056">
                <a:latin typeface="Produkt Light"/>
                <a:ea typeface="Produkt Light"/>
                <a:cs typeface="Produkt Light"/>
                <a:sym typeface="Produkt Light"/>
              </a:defRPr>
            </a:pPr>
            <a:r>
              <a:t>                   Vail invented telegraphers…………</a:t>
            </a:r>
          </a:p>
          <a:p>
            <a:pPr defTabSz="1194786">
              <a:defRPr spc="-70" sz="7056">
                <a:latin typeface="Produkt Light"/>
                <a:ea typeface="Produkt Light"/>
                <a:cs typeface="Produkt Light"/>
                <a:sym typeface="Produkt Light"/>
              </a:defRPr>
            </a:pPr>
          </a:p>
          <a:p>
            <a:pPr defTabSz="1194786">
              <a:defRPr spc="-70" sz="7056">
                <a:latin typeface="Produkt Light"/>
                <a:ea typeface="Produkt Light"/>
                <a:cs typeface="Produkt Light"/>
                <a:sym typeface="Produkt Light"/>
              </a:defRPr>
            </a:pPr>
          </a:p>
          <a:p>
            <a:pPr defTabSz="1194786">
              <a:defRPr spc="-70" sz="7056">
                <a:latin typeface="Produkt Light"/>
                <a:ea typeface="Produkt Light"/>
                <a:cs typeface="Produkt Light"/>
                <a:sym typeface="Produkt Light"/>
              </a:defRPr>
            </a:pPr>
          </a:p>
          <a:p>
            <a:pPr defTabSz="1194786">
              <a:defRPr spc="-70" sz="7056">
                <a:latin typeface="Produkt Light"/>
                <a:ea typeface="Produkt Light"/>
                <a:cs typeface="Produkt Light"/>
                <a:sym typeface="Produkt Light"/>
              </a:defRPr>
            </a:pPr>
            <a:r>
              <a:t>                         Gerke invented our code……………</a:t>
            </a:r>
          </a:p>
          <a:p>
            <a:pPr defTabSz="1194786">
              <a:defRPr spc="-70" sz="7056">
                <a:latin typeface="Produkt Light"/>
                <a:ea typeface="Produkt Light"/>
                <a:cs typeface="Produkt Light"/>
                <a:sym typeface="Produkt Light"/>
              </a:defRPr>
            </a:pPr>
          </a:p>
        </p:txBody>
      </p:sp>
      <p:pic>
        <p:nvPicPr>
          <p:cNvPr id="181" name="uuid=E5E241A2-BA72-4676-A47C-70A87719BB03&amp;code=001&amp;library=1&amp;type=1&amp;mode=1&amp;loc=true&amp;cap=true.png" descr="uuid=E5E241A2-BA72-4676-A47C-70A87719BB03&amp;code=001&amp;library=1&amp;type=1&amp;mode=1&amp;loc=true&amp;cap=tru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3365" y="9138046"/>
            <a:ext cx="4394201" cy="4495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uuid=AAB6818D-3451-4024-9792-0F254B02C0D8&amp;code=001&amp;library=1&amp;type=1&amp;mode=1&amp;loc=true&amp;cap=true.png" descr="uuid=AAB6818D-3451-4024-9792-0F254B02C0D8&amp;code=001&amp;library=1&amp;type=1&amp;mode=1&amp;loc=true&amp;cap=tru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335" y="4635500"/>
            <a:ext cx="3302001" cy="4445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uuid=CEFCA55B-4FF0-4C6A-934D-93D6CDE686EB&amp;code=001&amp;library=1&amp;type=1&amp;mode=1&amp;loc=true&amp;cap=true.png" descr="uuid=CEFCA55B-4FF0-4C6A-934D-93D6CDE686EB&amp;code=001&amp;library=1&amp;type=1&amp;mode=1&amp;loc=true&amp;cap=tru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4465" y="18653"/>
            <a:ext cx="4216401" cy="4635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erfect timing for Samuel Morse"/>
          <p:cNvSpPr txBox="1"/>
          <p:nvPr>
            <p:ph type="title"/>
          </p:nvPr>
        </p:nvSpPr>
        <p:spPr>
          <a:xfrm>
            <a:off x="1206500" y="633511"/>
            <a:ext cx="21971000" cy="2549625"/>
          </a:xfrm>
          <a:prstGeom prst="rect">
            <a:avLst/>
          </a:prstGeom>
        </p:spPr>
        <p:txBody>
          <a:bodyPr/>
          <a:lstStyle/>
          <a:p>
            <a:pPr defTabSz="2121354">
              <a:defRPr spc="-91" sz="9135"/>
            </a:pPr>
            <a:r>
              <a:t>Perfect timing for Samuel Morse</a:t>
            </a:r>
          </a:p>
          <a:p>
            <a:pPr defTabSz="2121354">
              <a:defRPr spc="-91" sz="9135"/>
            </a:pPr>
            <a:r>
              <a:t> </a:t>
            </a:r>
          </a:p>
        </p:txBody>
      </p:sp>
      <p:sp>
        <p:nvSpPr>
          <p:cNvPr id="186" name="Faraday discovers electromagnetic induction 1831…"/>
          <p:cNvSpPr txBox="1"/>
          <p:nvPr>
            <p:ph type="body" idx="1"/>
          </p:nvPr>
        </p:nvSpPr>
        <p:spPr>
          <a:xfrm>
            <a:off x="1206500" y="4247942"/>
            <a:ext cx="21971000" cy="8256012"/>
          </a:xfrm>
          <a:prstGeom prst="rect">
            <a:avLst/>
          </a:prstGeom>
        </p:spPr>
        <p:txBody>
          <a:bodyPr/>
          <a:lstStyle/>
          <a:p>
            <a:pPr/>
            <a:r>
              <a:t>Faraday discovers electromagnetic induction 1831</a:t>
            </a:r>
          </a:p>
          <a:p>
            <a:pPr/>
            <a:r>
              <a:t>Induction coil invented 1836</a:t>
            </a:r>
          </a:p>
          <a:p>
            <a:pPr/>
            <a:r>
              <a:t>Daniell Cell invented 1836</a:t>
            </a:r>
          </a:p>
          <a:p>
            <a:pPr/>
            <a:r>
              <a:t>Grove Cell invented 1839</a:t>
            </a:r>
          </a:p>
          <a:p>
            <a:pPr/>
            <a:r>
              <a:t>Morse telegraphy 1838</a:t>
            </a:r>
          </a:p>
          <a:p>
            <a:pPr/>
            <a:r>
              <a:t>First public demo 1844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First attempt 1938 (ish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First attempt 1938 (ish)</a:t>
            </a:r>
          </a:p>
        </p:txBody>
      </p:sp>
      <p:sp>
        <p:nvSpPr>
          <p:cNvPr id="189" name="Morse initially used numbers to represent letter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Morse initially used numbers to represent letters</a:t>
            </a:r>
          </a:p>
          <a:p>
            <a:pPr/>
            <a:r>
              <a:t>Points on graph paper, 26 points = Z !</a:t>
            </a:r>
          </a:p>
          <a:p>
            <a:pPr/>
            <a:r>
              <a:t>Vail developed the first alphabet system using dot and line?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Morse registe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Morse register</a:t>
            </a:r>
          </a:p>
        </p:txBody>
      </p:sp>
      <p:pic>
        <p:nvPicPr>
          <p:cNvPr id="192" name="uuid=F76978A0-1874-4EB7-82FD-9B70AB39B410&amp;code=001&amp;library=1&amp;type=1&amp;mode=1&amp;loc=true&amp;cap=true.png" descr="uuid=F76978A0-1874-4EB7-82FD-9B70AB39B410&amp;code=001&amp;library=1&amp;type=1&amp;mode=1&amp;loc=true&amp;cap=tru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83103" y="3374120"/>
            <a:ext cx="9836229" cy="102605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Message examp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Message example</a:t>
            </a:r>
          </a:p>
        </p:txBody>
      </p:sp>
      <p:pic>
        <p:nvPicPr>
          <p:cNvPr id="195" name="uuid=2A954C6B-6494-473F-A85B-F5F1767A09D7&amp;code=001&amp;library=1&amp;type=1&amp;mode=1&amp;loc=true&amp;cap=true.png" descr="uuid=2A954C6B-6494-473F-A85B-F5F1767A09D7&amp;code=001&amp;library=1&amp;type=1&amp;mode=1&amp;loc=true&amp;cap=tru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33444" y="5331969"/>
            <a:ext cx="19114399" cy="54002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Screenshot 2024-11-16 at 21.04.27.png" descr="Screenshot 2024-11-16 at 21.04.2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63403" y="-63843"/>
            <a:ext cx="15968098" cy="138436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37_MinimalistDark">
  <a:themeElements>
    <a:clrScheme name="37_MinimalistDark">
      <a:dk1>
        <a:srgbClr val="4B6079"/>
      </a:dk1>
      <a:lt1>
        <a:srgbClr val="FFFFFF"/>
      </a:lt1>
      <a:dk2>
        <a:srgbClr val="6F6F6F"/>
      </a:dk2>
      <a:lt2>
        <a:srgbClr val="D5D5D5"/>
      </a:lt2>
      <a:accent1>
        <a:srgbClr val="9BAABB"/>
      </a:accent1>
      <a:accent2>
        <a:srgbClr val="4CECD6"/>
      </a:accent2>
      <a:accent3>
        <a:srgbClr val="31FD29"/>
      </a:accent3>
      <a:accent4>
        <a:srgbClr val="FEFB00"/>
      </a:accent4>
      <a:accent5>
        <a:srgbClr val="F8ADB9"/>
      </a:accent5>
      <a:accent6>
        <a:srgbClr val="DE9DFE"/>
      </a:accent6>
      <a:hlink>
        <a:srgbClr val="0000FF"/>
      </a:hlink>
      <a:folHlink>
        <a:srgbClr val="FF00FF"/>
      </a:folHlink>
    </a:clrScheme>
    <a:fontScheme name="37_MinimalistDark">
      <a:majorFont>
        <a:latin typeface="Produkt Extralight"/>
        <a:ea typeface="Produkt Extralight"/>
        <a:cs typeface="Produkt Extralight"/>
      </a:majorFont>
      <a:minorFont>
        <a:latin typeface="Produkt Extralight"/>
        <a:ea typeface="Produkt Extralight"/>
        <a:cs typeface="Produkt Extralight"/>
      </a:minorFont>
    </a:fontScheme>
    <a:fmtScheme name="37_MinimalistDar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chemeClr val="accent1">
                <a:satOff val="5092"/>
                <a:lumOff val="-28652"/>
              </a:schemeClr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100000"/>
          </a:lnSpc>
          <a:spcBef>
            <a:spcPts val="47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37_MinimalistDark">
  <a:themeElements>
    <a:clrScheme name="37_MinimalistDark">
      <a:dk1>
        <a:srgbClr val="000000"/>
      </a:dk1>
      <a:lt1>
        <a:srgbClr val="FFFFFF"/>
      </a:lt1>
      <a:dk2>
        <a:srgbClr val="6F6F6F"/>
      </a:dk2>
      <a:lt2>
        <a:srgbClr val="D5D5D5"/>
      </a:lt2>
      <a:accent1>
        <a:srgbClr val="9BAABB"/>
      </a:accent1>
      <a:accent2>
        <a:srgbClr val="4CECD6"/>
      </a:accent2>
      <a:accent3>
        <a:srgbClr val="31FD29"/>
      </a:accent3>
      <a:accent4>
        <a:srgbClr val="FEFB00"/>
      </a:accent4>
      <a:accent5>
        <a:srgbClr val="F8ADB9"/>
      </a:accent5>
      <a:accent6>
        <a:srgbClr val="DE9DFE"/>
      </a:accent6>
      <a:hlink>
        <a:srgbClr val="0000FF"/>
      </a:hlink>
      <a:folHlink>
        <a:srgbClr val="FF00FF"/>
      </a:folHlink>
    </a:clrScheme>
    <a:fontScheme name="37_MinimalistDark">
      <a:majorFont>
        <a:latin typeface="Produkt Extralight"/>
        <a:ea typeface="Produkt Extralight"/>
        <a:cs typeface="Produkt Extralight"/>
      </a:majorFont>
      <a:minorFont>
        <a:latin typeface="Produkt Extralight"/>
        <a:ea typeface="Produkt Extralight"/>
        <a:cs typeface="Produkt Extralight"/>
      </a:minorFont>
    </a:fontScheme>
    <a:fmtScheme name="37_MinimalistDar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chemeClr val="accent1">
                <a:satOff val="5092"/>
                <a:lumOff val="-28652"/>
              </a:schemeClr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100000"/>
          </a:lnSpc>
          <a:spcBef>
            <a:spcPts val="47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